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5" r:id="rId4"/>
    <p:sldId id="264" r:id="rId5"/>
    <p:sldId id="258" r:id="rId6"/>
    <p:sldId id="259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286CF00-8B3B-4591-B047-11C5003665ED}">
          <p14:sldIdLst>
            <p14:sldId id="256"/>
            <p14:sldId id="257"/>
            <p14:sldId id="265"/>
            <p14:sldId id="264"/>
            <p14:sldId id="258"/>
            <p14:sldId id="259"/>
            <p14:sldId id="26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2607" autoAdjust="0"/>
  </p:normalViewPr>
  <p:slideViewPr>
    <p:cSldViewPr snapToGrid="0">
      <p:cViewPr varScale="1">
        <p:scale>
          <a:sx n="61" d="100"/>
          <a:sy n="61" d="100"/>
        </p:scale>
        <p:origin x="340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1D1E37-614E-498B-8A82-5577F34D9F61}" type="doc">
      <dgm:prSet loTypeId="urn:microsoft.com/office/officeart/2008/layout/BendingPictureSemiTransparentText" loCatId="picture" qsTypeId="urn:microsoft.com/office/officeart/2005/8/quickstyle/simple1" qsCatId="simple" csTypeId="urn:microsoft.com/office/officeart/2005/8/colors/accent1_2" csCatId="accent1" phldr="1"/>
      <dgm:spPr/>
    </dgm:pt>
    <dgm:pt modelId="{9ABA8BC7-2D33-4419-8A2F-C07A00D9BB13}">
      <dgm:prSet phldrT="[Text]" custT="1"/>
      <dgm:spPr/>
      <dgm:t>
        <a:bodyPr/>
        <a:lstStyle/>
        <a:p>
          <a:r>
            <a:rPr lang="en-US" sz="1000" b="0" dirty="0" err="1" smtClean="0">
              <a:solidFill>
                <a:schemeClr val="tx1"/>
              </a:solidFill>
              <a:latin typeface="+mn-lt"/>
            </a:rPr>
            <a:t>Nefferti</a:t>
          </a:r>
          <a:r>
            <a:rPr lang="en-US" sz="1000" b="0" dirty="0" smtClean="0">
              <a:solidFill>
                <a:schemeClr val="tx1"/>
              </a:solidFill>
              <a:latin typeface="+mn-lt"/>
            </a:rPr>
            <a:t> David- Kitti Municipality</a:t>
          </a:r>
          <a:endParaRPr lang="en-US" sz="1000" b="0" dirty="0">
            <a:solidFill>
              <a:schemeClr val="tx1"/>
            </a:solidFill>
            <a:latin typeface="+mn-lt"/>
          </a:endParaRPr>
        </a:p>
      </dgm:t>
    </dgm:pt>
    <dgm:pt modelId="{5B3B66ED-2FE5-426B-8AEF-4FD42D660A50}" type="parTrans" cxnId="{AD036190-A8A8-4B1D-99B9-D4D0FB96A4E0}">
      <dgm:prSet/>
      <dgm:spPr/>
      <dgm:t>
        <a:bodyPr/>
        <a:lstStyle/>
        <a:p>
          <a:endParaRPr lang="en-US"/>
        </a:p>
      </dgm:t>
    </dgm:pt>
    <dgm:pt modelId="{B083DB59-DBF0-40A7-B9DD-47A5F28D4CA6}" type="sibTrans" cxnId="{AD036190-A8A8-4B1D-99B9-D4D0FB96A4E0}">
      <dgm:prSet/>
      <dgm:spPr/>
      <dgm:t>
        <a:bodyPr/>
        <a:lstStyle/>
        <a:p>
          <a:endParaRPr lang="en-US"/>
        </a:p>
      </dgm:t>
    </dgm:pt>
    <dgm:pt modelId="{7D4348DE-5853-43F6-9EAF-2ACF3FE1DE86}" type="pres">
      <dgm:prSet presAssocID="{B81D1E37-614E-498B-8A82-5577F34D9F61}" presName="Name0" presStyleCnt="0">
        <dgm:presLayoutVars>
          <dgm:dir/>
          <dgm:resizeHandles val="exact"/>
        </dgm:presLayoutVars>
      </dgm:prSet>
      <dgm:spPr/>
    </dgm:pt>
    <dgm:pt modelId="{EF238C9A-2768-45D9-AB53-3F37639AFC51}" type="pres">
      <dgm:prSet presAssocID="{9ABA8BC7-2D33-4419-8A2F-C07A00D9BB13}" presName="composite" presStyleCnt="0"/>
      <dgm:spPr/>
    </dgm:pt>
    <dgm:pt modelId="{D53E9D42-CC73-43DC-94EF-9380D8BAB331}" type="pres">
      <dgm:prSet presAssocID="{9ABA8BC7-2D33-4419-8A2F-C07A00D9BB13}" presName="rect1" presStyleLbl="bgShp" presStyleIdx="0" presStyleCnt="1" custScaleX="114282" custLinFactNeighborX="-9400" custLinFactNeighborY="-11329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60B8108C-FBAB-4936-90CB-095DB10BF7EC}" type="pres">
      <dgm:prSet presAssocID="{9ABA8BC7-2D33-4419-8A2F-C07A00D9BB13}" presName="rect2" presStyleLbl="trBgShp" presStyleIdx="0" presStyleCnt="1" custScaleX="97841" custScaleY="52626" custLinFactNeighborX="207" custLinFactNeighborY="-126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0523EE6-EFD1-4573-99A6-0FFEA1934D7C}" type="presOf" srcId="{B81D1E37-614E-498B-8A82-5577F34D9F61}" destId="{7D4348DE-5853-43F6-9EAF-2ACF3FE1DE86}" srcOrd="0" destOrd="0" presId="urn:microsoft.com/office/officeart/2008/layout/BendingPictureSemiTransparentText"/>
    <dgm:cxn modelId="{AD036190-A8A8-4B1D-99B9-D4D0FB96A4E0}" srcId="{B81D1E37-614E-498B-8A82-5577F34D9F61}" destId="{9ABA8BC7-2D33-4419-8A2F-C07A00D9BB13}" srcOrd="0" destOrd="0" parTransId="{5B3B66ED-2FE5-426B-8AEF-4FD42D660A50}" sibTransId="{B083DB59-DBF0-40A7-B9DD-47A5F28D4CA6}"/>
    <dgm:cxn modelId="{07D3F57B-3D92-46CA-BA79-9681B3561BB4}" type="presOf" srcId="{9ABA8BC7-2D33-4419-8A2F-C07A00D9BB13}" destId="{60B8108C-FBAB-4936-90CB-095DB10BF7EC}" srcOrd="0" destOrd="0" presId="urn:microsoft.com/office/officeart/2008/layout/BendingPictureSemiTransparentText"/>
    <dgm:cxn modelId="{ABA85A0F-8EE8-42EA-9721-1C50C53E20E1}" type="presParOf" srcId="{7D4348DE-5853-43F6-9EAF-2ACF3FE1DE86}" destId="{EF238C9A-2768-45D9-AB53-3F37639AFC51}" srcOrd="0" destOrd="0" presId="urn:microsoft.com/office/officeart/2008/layout/BendingPictureSemiTransparentText"/>
    <dgm:cxn modelId="{1D3C9157-E63C-448D-AA0B-EF835BC4374D}" type="presParOf" srcId="{EF238C9A-2768-45D9-AB53-3F37639AFC51}" destId="{D53E9D42-CC73-43DC-94EF-9380D8BAB331}" srcOrd="0" destOrd="0" presId="urn:microsoft.com/office/officeart/2008/layout/BendingPictureSemiTransparentText"/>
    <dgm:cxn modelId="{7AF79E19-327D-4B49-A35E-B1DE0807204B}" type="presParOf" srcId="{EF238C9A-2768-45D9-AB53-3F37639AFC51}" destId="{60B8108C-FBAB-4936-90CB-095DB10BF7EC}" srcOrd="1" destOrd="0" presId="urn:microsoft.com/office/officeart/2008/layout/BendingPictureSemiTransparentTex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779B827-E373-4DD1-9833-2FCDA5033719}" type="doc">
      <dgm:prSet loTypeId="urn:microsoft.com/office/officeart/2008/layout/BendingPictureSemiTransparentText" loCatId="picture" qsTypeId="urn:microsoft.com/office/officeart/2005/8/quickstyle/simple1" qsCatId="simple" csTypeId="urn:microsoft.com/office/officeart/2005/8/colors/accent1_2" csCatId="accent1" phldr="1"/>
      <dgm:spPr/>
    </dgm:pt>
    <dgm:pt modelId="{FED294B4-648A-42EA-83B7-E7EE5D85F07E}">
      <dgm:prSet phldrT="[Text]" custT="1"/>
      <dgm:spPr/>
      <dgm:t>
        <a:bodyPr/>
        <a:lstStyle/>
        <a:p>
          <a:r>
            <a:rPr lang="en-US" sz="1000" dirty="0" smtClean="0">
              <a:solidFill>
                <a:schemeClr val="tx1"/>
              </a:solidFill>
              <a:latin typeface="+mn-lt"/>
            </a:rPr>
            <a:t>Josepha F. Etse – Kahmar, Nett </a:t>
          </a:r>
          <a:endParaRPr lang="en-US" sz="1000" dirty="0">
            <a:solidFill>
              <a:schemeClr val="tx1"/>
            </a:solidFill>
            <a:latin typeface="+mn-lt"/>
          </a:endParaRPr>
        </a:p>
      </dgm:t>
    </dgm:pt>
    <dgm:pt modelId="{BA118758-48C6-4F8E-8B1A-725AAF2B4AD4}" type="parTrans" cxnId="{E7D5DAC5-C605-4655-90E7-C0BFB372E411}">
      <dgm:prSet/>
      <dgm:spPr/>
      <dgm:t>
        <a:bodyPr/>
        <a:lstStyle/>
        <a:p>
          <a:endParaRPr lang="en-US"/>
        </a:p>
      </dgm:t>
    </dgm:pt>
    <dgm:pt modelId="{135A4003-2448-4FCF-B147-C5CC3C36846E}" type="sibTrans" cxnId="{E7D5DAC5-C605-4655-90E7-C0BFB372E411}">
      <dgm:prSet/>
      <dgm:spPr/>
      <dgm:t>
        <a:bodyPr/>
        <a:lstStyle/>
        <a:p>
          <a:endParaRPr lang="en-US"/>
        </a:p>
      </dgm:t>
    </dgm:pt>
    <dgm:pt modelId="{B9B7220F-4196-4BE7-9D6D-8DCCDBAFAB94}" type="pres">
      <dgm:prSet presAssocID="{9779B827-E373-4DD1-9833-2FCDA5033719}" presName="Name0" presStyleCnt="0">
        <dgm:presLayoutVars>
          <dgm:dir/>
          <dgm:resizeHandles val="exact"/>
        </dgm:presLayoutVars>
      </dgm:prSet>
      <dgm:spPr/>
    </dgm:pt>
    <dgm:pt modelId="{DFF4AC0A-C44B-49C4-8C18-7725050CD76B}" type="pres">
      <dgm:prSet presAssocID="{FED294B4-648A-42EA-83B7-E7EE5D85F07E}" presName="composite" presStyleCnt="0"/>
      <dgm:spPr/>
    </dgm:pt>
    <dgm:pt modelId="{FBB7AE7F-5EA0-4321-A20C-C6448A1C9037}" type="pres">
      <dgm:prSet presAssocID="{FED294B4-648A-42EA-83B7-E7EE5D85F07E}" presName="rect1" presStyleLbl="bgShp" presStyleIdx="0" presStyleCnt="1" custScaleX="121021" custScaleY="104490" custLinFactNeighborX="955" custLinFactNeighborY="-439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402A62CE-56D4-4EC4-B4D9-70ED55B6616A}" type="pres">
      <dgm:prSet presAssocID="{FED294B4-648A-42EA-83B7-E7EE5D85F07E}" presName="rect2" presStyleLbl="trBgShp" presStyleIdx="0" presStyleCnt="1" custScaleX="99983" custScaleY="52936" custLinFactNeighborX="137" custLinFactNeighborY="-104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F2C174D-65A4-4A08-BD7F-D40925605BFD}" type="presOf" srcId="{FED294B4-648A-42EA-83B7-E7EE5D85F07E}" destId="{402A62CE-56D4-4EC4-B4D9-70ED55B6616A}" srcOrd="0" destOrd="0" presId="urn:microsoft.com/office/officeart/2008/layout/BendingPictureSemiTransparentText"/>
    <dgm:cxn modelId="{E7D5DAC5-C605-4655-90E7-C0BFB372E411}" srcId="{9779B827-E373-4DD1-9833-2FCDA5033719}" destId="{FED294B4-648A-42EA-83B7-E7EE5D85F07E}" srcOrd="0" destOrd="0" parTransId="{BA118758-48C6-4F8E-8B1A-725AAF2B4AD4}" sibTransId="{135A4003-2448-4FCF-B147-C5CC3C36846E}"/>
    <dgm:cxn modelId="{AE274A51-3D20-42B0-8786-C26888DA328D}" type="presOf" srcId="{9779B827-E373-4DD1-9833-2FCDA5033719}" destId="{B9B7220F-4196-4BE7-9D6D-8DCCDBAFAB94}" srcOrd="0" destOrd="0" presId="urn:microsoft.com/office/officeart/2008/layout/BendingPictureSemiTransparentText"/>
    <dgm:cxn modelId="{FFD3AF06-0AC8-46EA-B06A-4B4BDCF8F9EA}" type="presParOf" srcId="{B9B7220F-4196-4BE7-9D6D-8DCCDBAFAB94}" destId="{DFF4AC0A-C44B-49C4-8C18-7725050CD76B}" srcOrd="0" destOrd="0" presId="urn:microsoft.com/office/officeart/2008/layout/BendingPictureSemiTransparentText"/>
    <dgm:cxn modelId="{FB94F2C6-2AEE-4E19-9855-AE81C074A301}" type="presParOf" srcId="{DFF4AC0A-C44B-49C4-8C18-7725050CD76B}" destId="{FBB7AE7F-5EA0-4321-A20C-C6448A1C9037}" srcOrd="0" destOrd="0" presId="urn:microsoft.com/office/officeart/2008/layout/BendingPictureSemiTransparentText"/>
    <dgm:cxn modelId="{D8BB23F9-EEBE-45EA-8658-27156535802B}" type="presParOf" srcId="{DFF4AC0A-C44B-49C4-8C18-7725050CD76B}" destId="{402A62CE-56D4-4EC4-B4D9-70ED55B6616A}" srcOrd="1" destOrd="0" presId="urn:microsoft.com/office/officeart/2008/layout/BendingPictureSemiTransparentTex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94DA9B9-2F9F-4B4B-A64D-A7DF1F2EA3E2}" type="doc">
      <dgm:prSet loTypeId="urn:microsoft.com/office/officeart/2008/layout/CaptionedPictures" loCatId="picture" qsTypeId="urn:microsoft.com/office/officeart/2005/8/quickstyle/simple1" qsCatId="simple" csTypeId="urn:microsoft.com/office/officeart/2005/8/colors/accent1_2" csCatId="accent1" phldr="1"/>
      <dgm:spPr/>
    </dgm:pt>
    <dgm:pt modelId="{C40947AD-37EC-43D0-AC80-8990922DEB7C}">
      <dgm:prSet phldrT="[Text]" custT="1"/>
      <dgm:spPr/>
      <dgm:t>
        <a:bodyPr/>
        <a:lstStyle/>
        <a:p>
          <a:r>
            <a:rPr lang="en-US" sz="1000" dirty="0" smtClean="0">
              <a:solidFill>
                <a:schemeClr val="tx1"/>
              </a:solidFill>
              <a:latin typeface="+mn-lt"/>
            </a:rPr>
            <a:t>Elly Amor – Awak, U</a:t>
          </a:r>
          <a:endParaRPr lang="en-US" sz="1000" dirty="0">
            <a:solidFill>
              <a:schemeClr val="tx1"/>
            </a:solidFill>
            <a:latin typeface="+mn-lt"/>
          </a:endParaRPr>
        </a:p>
      </dgm:t>
    </dgm:pt>
    <dgm:pt modelId="{EDD1AB2B-E6AD-4F05-889F-269C57979E27}" type="parTrans" cxnId="{5780AFB4-A09F-441E-8F29-EE427DDB9A8C}">
      <dgm:prSet/>
      <dgm:spPr/>
      <dgm:t>
        <a:bodyPr/>
        <a:lstStyle/>
        <a:p>
          <a:endParaRPr lang="en-US"/>
        </a:p>
      </dgm:t>
    </dgm:pt>
    <dgm:pt modelId="{23E26E7F-C1C5-44FE-9BC3-CEB491AF4B6C}" type="sibTrans" cxnId="{5780AFB4-A09F-441E-8F29-EE427DDB9A8C}">
      <dgm:prSet/>
      <dgm:spPr/>
      <dgm:t>
        <a:bodyPr/>
        <a:lstStyle/>
        <a:p>
          <a:endParaRPr lang="en-US"/>
        </a:p>
      </dgm:t>
    </dgm:pt>
    <dgm:pt modelId="{C175818B-2F7E-46B5-8CFC-FB1B2A075102}" type="pres">
      <dgm:prSet presAssocID="{B94DA9B9-2F9F-4B4B-A64D-A7DF1F2EA3E2}" presName="Name0" presStyleCnt="0">
        <dgm:presLayoutVars>
          <dgm:chMax/>
          <dgm:chPref/>
          <dgm:dir/>
        </dgm:presLayoutVars>
      </dgm:prSet>
      <dgm:spPr/>
    </dgm:pt>
    <dgm:pt modelId="{6B1DE574-477C-4978-9679-EA22783789EF}" type="pres">
      <dgm:prSet presAssocID="{C40947AD-37EC-43D0-AC80-8990922DEB7C}" presName="composite" presStyleCnt="0">
        <dgm:presLayoutVars>
          <dgm:chMax val="1"/>
          <dgm:chPref val="1"/>
        </dgm:presLayoutVars>
      </dgm:prSet>
      <dgm:spPr/>
    </dgm:pt>
    <dgm:pt modelId="{35378FC6-573B-41E1-A7C7-9A7FEABFADE7}" type="pres">
      <dgm:prSet presAssocID="{C40947AD-37EC-43D0-AC80-8990922DEB7C}" presName="Accent" presStyleLbl="trAlignAcc1" presStyleIdx="0" presStyleCnt="1" custScaleY="33304">
        <dgm:presLayoutVars>
          <dgm:chMax val="0"/>
          <dgm:chPref val="0"/>
        </dgm:presLayoutVars>
      </dgm:prSet>
      <dgm:spPr/>
    </dgm:pt>
    <dgm:pt modelId="{6F9F7EC9-E8B4-4660-BCBC-15044D3FF7DF}" type="pres">
      <dgm:prSet presAssocID="{C40947AD-37EC-43D0-AC80-8990922DEB7C}" presName="Image" presStyleLbl="alignImgPlace1" presStyleIdx="0" presStyleCnt="1" custScaleX="240099" custScaleY="188218" custLinFactNeighborX="-7012" custLinFactNeighborY="113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3A140EA0-8478-4021-A34E-EFEF207A9168}" type="pres">
      <dgm:prSet presAssocID="{C40947AD-37EC-43D0-AC80-8990922DEB7C}" presName="ChildComposite" presStyleCnt="0"/>
      <dgm:spPr/>
    </dgm:pt>
    <dgm:pt modelId="{4AEC0309-72FC-4409-B000-6015B19D75DF}" type="pres">
      <dgm:prSet presAssocID="{C40947AD-37EC-43D0-AC80-8990922DEB7C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C06B2EE9-FA18-4E78-8369-627191921FD7}" type="pres">
      <dgm:prSet presAssocID="{C40947AD-37EC-43D0-AC80-8990922DEB7C}" presName="Parent" presStyleLbl="revTx" presStyleIdx="0" presStyleCnt="1" custScaleX="196658" custLinFactY="-141860" custLinFactNeighborX="5683" custLinFactNeighborY="-200000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90CD133-EF91-493C-AA97-0C4B4B9B406B}" type="presOf" srcId="{C40947AD-37EC-43D0-AC80-8990922DEB7C}" destId="{C06B2EE9-FA18-4E78-8369-627191921FD7}" srcOrd="0" destOrd="0" presId="urn:microsoft.com/office/officeart/2008/layout/CaptionedPictures"/>
    <dgm:cxn modelId="{5780AFB4-A09F-441E-8F29-EE427DDB9A8C}" srcId="{B94DA9B9-2F9F-4B4B-A64D-A7DF1F2EA3E2}" destId="{C40947AD-37EC-43D0-AC80-8990922DEB7C}" srcOrd="0" destOrd="0" parTransId="{EDD1AB2B-E6AD-4F05-889F-269C57979E27}" sibTransId="{23E26E7F-C1C5-44FE-9BC3-CEB491AF4B6C}"/>
    <dgm:cxn modelId="{65548F13-6FF6-4905-A31E-07694CB7FD35}" type="presOf" srcId="{B94DA9B9-2F9F-4B4B-A64D-A7DF1F2EA3E2}" destId="{C175818B-2F7E-46B5-8CFC-FB1B2A075102}" srcOrd="0" destOrd="0" presId="urn:microsoft.com/office/officeart/2008/layout/CaptionedPictures"/>
    <dgm:cxn modelId="{3170395F-F10A-4C7A-B980-B3352191D0BB}" type="presParOf" srcId="{C175818B-2F7E-46B5-8CFC-FB1B2A075102}" destId="{6B1DE574-477C-4978-9679-EA22783789EF}" srcOrd="0" destOrd="0" presId="urn:microsoft.com/office/officeart/2008/layout/CaptionedPictures"/>
    <dgm:cxn modelId="{39AE674D-AD45-451D-A8AC-7CB05664658E}" type="presParOf" srcId="{6B1DE574-477C-4978-9679-EA22783789EF}" destId="{35378FC6-573B-41E1-A7C7-9A7FEABFADE7}" srcOrd="0" destOrd="0" presId="urn:microsoft.com/office/officeart/2008/layout/CaptionedPictures"/>
    <dgm:cxn modelId="{5F621704-E8C4-4DF7-809E-02C8B19FD1FA}" type="presParOf" srcId="{6B1DE574-477C-4978-9679-EA22783789EF}" destId="{6F9F7EC9-E8B4-4660-BCBC-15044D3FF7DF}" srcOrd="1" destOrd="0" presId="urn:microsoft.com/office/officeart/2008/layout/CaptionedPictures"/>
    <dgm:cxn modelId="{CC41C0E9-F86F-4AE6-8B63-6959B27590AF}" type="presParOf" srcId="{6B1DE574-477C-4978-9679-EA22783789EF}" destId="{3A140EA0-8478-4021-A34E-EFEF207A9168}" srcOrd="2" destOrd="0" presId="urn:microsoft.com/office/officeart/2008/layout/CaptionedPictures"/>
    <dgm:cxn modelId="{048AC76A-BC54-4A3C-B37A-599A9229AF42}" type="presParOf" srcId="{3A140EA0-8478-4021-A34E-EFEF207A9168}" destId="{4AEC0309-72FC-4409-B000-6015B19D75DF}" srcOrd="0" destOrd="0" presId="urn:microsoft.com/office/officeart/2008/layout/CaptionedPictures"/>
    <dgm:cxn modelId="{6F1DFDC0-B441-472E-9239-8C313EC95A16}" type="presParOf" srcId="{3A140EA0-8478-4021-A34E-EFEF207A9168}" destId="{C06B2EE9-FA18-4E78-8369-627191921FD7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46E2D16-3F04-49E3-8B84-2D67DC7993DF}" type="doc">
      <dgm:prSet loTypeId="urn:microsoft.com/office/officeart/2008/layout/CaptionedPictures" loCatId="picture" qsTypeId="urn:microsoft.com/office/officeart/2005/8/quickstyle/simple1" qsCatId="simple" csTypeId="urn:microsoft.com/office/officeart/2005/8/colors/accent1_2" csCatId="accent1" phldr="1"/>
      <dgm:spPr/>
    </dgm:pt>
    <dgm:pt modelId="{27FF67DC-180B-4667-AF8B-8D2D8BAE60F3}">
      <dgm:prSet phldrT="[Text]" custT="1"/>
      <dgm:spPr/>
      <dgm:t>
        <a:bodyPr/>
        <a:lstStyle/>
        <a:p>
          <a:r>
            <a:rPr lang="en-US" sz="1000" dirty="0" smtClean="0">
              <a:solidFill>
                <a:schemeClr val="bg1"/>
              </a:solidFill>
            </a:rPr>
            <a:t>Jessica </a:t>
          </a:r>
          <a:r>
            <a:rPr lang="en-US" sz="1000" dirty="0" err="1" smtClean="0">
              <a:solidFill>
                <a:schemeClr val="bg1"/>
              </a:solidFill>
            </a:rPr>
            <a:t>Nanpei</a:t>
          </a:r>
          <a:r>
            <a:rPr lang="en-US" sz="1000" dirty="0" smtClean="0">
              <a:solidFill>
                <a:schemeClr val="bg1"/>
              </a:solidFill>
            </a:rPr>
            <a:t>- </a:t>
          </a:r>
          <a:r>
            <a:rPr lang="en-US" sz="1000" dirty="0" err="1" smtClean="0">
              <a:solidFill>
                <a:schemeClr val="bg1"/>
              </a:solidFill>
            </a:rPr>
            <a:t>Kolonia</a:t>
          </a:r>
          <a:r>
            <a:rPr lang="en-US" sz="1000" dirty="0" smtClean="0">
              <a:solidFill>
                <a:schemeClr val="bg1"/>
              </a:solidFill>
            </a:rPr>
            <a:t> Town</a:t>
          </a:r>
          <a:endParaRPr lang="en-US" sz="1000" dirty="0">
            <a:solidFill>
              <a:schemeClr val="bg1"/>
            </a:solidFill>
          </a:endParaRPr>
        </a:p>
      </dgm:t>
    </dgm:pt>
    <dgm:pt modelId="{E0151DB3-B66F-4C2F-AFDD-110BC33EA778}" type="parTrans" cxnId="{4F7BE173-22CC-40C3-836D-A65FF8FFAF8C}">
      <dgm:prSet/>
      <dgm:spPr/>
      <dgm:t>
        <a:bodyPr/>
        <a:lstStyle/>
        <a:p>
          <a:endParaRPr lang="en-US"/>
        </a:p>
      </dgm:t>
    </dgm:pt>
    <dgm:pt modelId="{73110BFD-6E1F-4C60-B01E-ECE08802CE66}" type="sibTrans" cxnId="{4F7BE173-22CC-40C3-836D-A65FF8FFAF8C}">
      <dgm:prSet/>
      <dgm:spPr/>
      <dgm:t>
        <a:bodyPr/>
        <a:lstStyle/>
        <a:p>
          <a:endParaRPr lang="en-US"/>
        </a:p>
      </dgm:t>
    </dgm:pt>
    <dgm:pt modelId="{BC258F0C-09FF-4934-9C8A-F01F31D909F7}" type="pres">
      <dgm:prSet presAssocID="{D46E2D16-3F04-49E3-8B84-2D67DC7993DF}" presName="Name0" presStyleCnt="0">
        <dgm:presLayoutVars>
          <dgm:chMax/>
          <dgm:chPref/>
          <dgm:dir/>
        </dgm:presLayoutVars>
      </dgm:prSet>
      <dgm:spPr/>
    </dgm:pt>
    <dgm:pt modelId="{3F7F025B-3F60-44F3-BCA7-E3F30AB59D9A}" type="pres">
      <dgm:prSet presAssocID="{27FF67DC-180B-4667-AF8B-8D2D8BAE60F3}" presName="composite" presStyleCnt="0">
        <dgm:presLayoutVars>
          <dgm:chMax val="1"/>
          <dgm:chPref val="1"/>
        </dgm:presLayoutVars>
      </dgm:prSet>
      <dgm:spPr/>
    </dgm:pt>
    <dgm:pt modelId="{4F04BBE3-9B02-4390-B72D-E6BE7165875A}" type="pres">
      <dgm:prSet presAssocID="{27FF67DC-180B-4667-AF8B-8D2D8BAE60F3}" presName="Accent" presStyleLbl="trAlignAcc1" presStyleIdx="0" presStyleCnt="1">
        <dgm:presLayoutVars>
          <dgm:chMax val="0"/>
          <dgm:chPref val="0"/>
        </dgm:presLayoutVars>
      </dgm:prSet>
      <dgm:spPr/>
    </dgm:pt>
    <dgm:pt modelId="{3C34B70B-58FB-40F9-8A63-A57C6B88736E}" type="pres">
      <dgm:prSet presAssocID="{27FF67DC-180B-4667-AF8B-8D2D8BAE60F3}" presName="Image" presStyleLbl="alignImgPlace1" presStyleIdx="0" presStyleCnt="1" custScaleX="209724" custScaleY="185122" custLinFactNeighborX="2913" custLinFactNeighborY="5137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8ED6009B-E01B-4A42-B5EF-DF952791DD49}" type="pres">
      <dgm:prSet presAssocID="{27FF67DC-180B-4667-AF8B-8D2D8BAE60F3}" presName="ChildComposite" presStyleCnt="0"/>
      <dgm:spPr/>
    </dgm:pt>
    <dgm:pt modelId="{3D4D659E-778C-437E-889E-D9221F89A340}" type="pres">
      <dgm:prSet presAssocID="{27FF67DC-180B-4667-AF8B-8D2D8BAE60F3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F80AEF52-77F5-4F5F-A6A9-25F7F3F1811F}" type="pres">
      <dgm:prSet presAssocID="{27FF67DC-180B-4667-AF8B-8D2D8BAE60F3}" presName="Parent" presStyleLbl="revTx" presStyleIdx="0" presStyleCnt="1" custScaleX="201147" custScaleY="60383" custLinFactY="-140705" custLinFactNeighborX="5261" custLinFactNeighborY="-200000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F09C1C4-D16C-4BDD-93A8-32F7FF9702B6}" type="presOf" srcId="{D46E2D16-3F04-49E3-8B84-2D67DC7993DF}" destId="{BC258F0C-09FF-4934-9C8A-F01F31D909F7}" srcOrd="0" destOrd="0" presId="urn:microsoft.com/office/officeart/2008/layout/CaptionedPictures"/>
    <dgm:cxn modelId="{4F7BE173-22CC-40C3-836D-A65FF8FFAF8C}" srcId="{D46E2D16-3F04-49E3-8B84-2D67DC7993DF}" destId="{27FF67DC-180B-4667-AF8B-8D2D8BAE60F3}" srcOrd="0" destOrd="0" parTransId="{E0151DB3-B66F-4C2F-AFDD-110BC33EA778}" sibTransId="{73110BFD-6E1F-4C60-B01E-ECE08802CE66}"/>
    <dgm:cxn modelId="{CEF0C713-566E-4C92-BE70-7327DA94228A}" type="presOf" srcId="{27FF67DC-180B-4667-AF8B-8D2D8BAE60F3}" destId="{F80AEF52-77F5-4F5F-A6A9-25F7F3F1811F}" srcOrd="0" destOrd="0" presId="urn:microsoft.com/office/officeart/2008/layout/CaptionedPictures"/>
    <dgm:cxn modelId="{A95422F1-C1D4-4EB6-B540-3AD8A63E0CF2}" type="presParOf" srcId="{BC258F0C-09FF-4934-9C8A-F01F31D909F7}" destId="{3F7F025B-3F60-44F3-BCA7-E3F30AB59D9A}" srcOrd="0" destOrd="0" presId="urn:microsoft.com/office/officeart/2008/layout/CaptionedPictures"/>
    <dgm:cxn modelId="{A5265B5C-F48A-4D48-A933-2CFF34930FD6}" type="presParOf" srcId="{3F7F025B-3F60-44F3-BCA7-E3F30AB59D9A}" destId="{4F04BBE3-9B02-4390-B72D-E6BE7165875A}" srcOrd="0" destOrd="0" presId="urn:microsoft.com/office/officeart/2008/layout/CaptionedPictures"/>
    <dgm:cxn modelId="{FE176992-543D-4D63-AED1-2C9C0FF4BC9F}" type="presParOf" srcId="{3F7F025B-3F60-44F3-BCA7-E3F30AB59D9A}" destId="{3C34B70B-58FB-40F9-8A63-A57C6B88736E}" srcOrd="1" destOrd="0" presId="urn:microsoft.com/office/officeart/2008/layout/CaptionedPictures"/>
    <dgm:cxn modelId="{9D0045E1-D8A0-49DC-92E8-AC64E30A4E52}" type="presParOf" srcId="{3F7F025B-3F60-44F3-BCA7-E3F30AB59D9A}" destId="{8ED6009B-E01B-4A42-B5EF-DF952791DD49}" srcOrd="2" destOrd="0" presId="urn:microsoft.com/office/officeart/2008/layout/CaptionedPictures"/>
    <dgm:cxn modelId="{05563303-BB9C-4F29-AF4B-5A7A54347C64}" type="presParOf" srcId="{8ED6009B-E01B-4A42-B5EF-DF952791DD49}" destId="{3D4D659E-778C-437E-889E-D9221F89A340}" srcOrd="0" destOrd="0" presId="urn:microsoft.com/office/officeart/2008/layout/CaptionedPictures"/>
    <dgm:cxn modelId="{C627118F-6816-4431-AF24-49A38447B7FE}" type="presParOf" srcId="{8ED6009B-E01B-4A42-B5EF-DF952791DD49}" destId="{F80AEF52-77F5-4F5F-A6A9-25F7F3F1811F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C4F44F3-58CF-4D22-A312-222B1A76558C}" type="doc">
      <dgm:prSet loTypeId="urn:microsoft.com/office/officeart/2008/layout/BendingPictureSemiTransparentText" loCatId="picture" qsTypeId="urn:microsoft.com/office/officeart/2005/8/quickstyle/simple1" qsCatId="simple" csTypeId="urn:microsoft.com/office/officeart/2005/8/colors/accent1_2" csCatId="accent1" phldr="1"/>
      <dgm:spPr/>
    </dgm:pt>
    <dgm:pt modelId="{74640252-94FC-42BA-B49E-ED2998F09C23}" type="pres">
      <dgm:prSet presAssocID="{CC4F44F3-58CF-4D22-A312-222B1A76558C}" presName="Name0" presStyleCnt="0">
        <dgm:presLayoutVars>
          <dgm:dir/>
          <dgm:resizeHandles val="exact"/>
        </dgm:presLayoutVars>
      </dgm:prSet>
      <dgm:spPr/>
    </dgm:pt>
  </dgm:ptLst>
  <dgm:cxnLst>
    <dgm:cxn modelId="{614369BF-D430-45E6-98E8-FCF7C2FEE66A}" type="presOf" srcId="{CC4F44F3-58CF-4D22-A312-222B1A76558C}" destId="{74640252-94FC-42BA-B49E-ED2998F09C23}" srcOrd="0" destOrd="0" presId="urn:microsoft.com/office/officeart/2008/layout/BendingPictureSemiTransparentText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3E9D42-CC73-43DC-94EF-9380D8BAB331}">
      <dsp:nvSpPr>
        <dsp:cNvPr id="0" name=""/>
        <dsp:cNvSpPr/>
      </dsp:nvSpPr>
      <dsp:spPr>
        <a:xfrm>
          <a:off x="0" y="0"/>
          <a:ext cx="3196134" cy="2397109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B8108C-FBAB-4936-90CB-095DB10BF7EC}">
      <dsp:nvSpPr>
        <dsp:cNvPr id="0" name=""/>
        <dsp:cNvSpPr/>
      </dsp:nvSpPr>
      <dsp:spPr>
        <a:xfrm>
          <a:off x="236736" y="1783947"/>
          <a:ext cx="2736327" cy="302760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0" kern="1200" dirty="0" err="1" smtClean="0">
              <a:solidFill>
                <a:schemeClr val="tx1"/>
              </a:solidFill>
              <a:latin typeface="+mn-lt"/>
            </a:rPr>
            <a:t>Nefferti</a:t>
          </a:r>
          <a:r>
            <a:rPr lang="en-US" sz="1000" b="0" kern="1200" dirty="0" smtClean="0">
              <a:solidFill>
                <a:schemeClr val="tx1"/>
              </a:solidFill>
              <a:latin typeface="+mn-lt"/>
            </a:rPr>
            <a:t> David- Kitti Municipality</a:t>
          </a:r>
          <a:endParaRPr lang="en-US" sz="1000" b="0" kern="1200" dirty="0">
            <a:solidFill>
              <a:schemeClr val="tx1"/>
            </a:solidFill>
            <a:latin typeface="+mn-lt"/>
          </a:endParaRPr>
        </a:p>
      </dsp:txBody>
      <dsp:txXfrm>
        <a:off x="236736" y="1783947"/>
        <a:ext cx="2736327" cy="3027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B7AE7F-5EA0-4321-A20C-C6448A1C9037}">
      <dsp:nvSpPr>
        <dsp:cNvPr id="0" name=""/>
        <dsp:cNvSpPr/>
      </dsp:nvSpPr>
      <dsp:spPr>
        <a:xfrm>
          <a:off x="6455" y="0"/>
          <a:ext cx="3350380" cy="2479413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2A62CE-56D4-4EC4-B4D9-70ED55B6616A}">
      <dsp:nvSpPr>
        <dsp:cNvPr id="0" name=""/>
        <dsp:cNvSpPr/>
      </dsp:nvSpPr>
      <dsp:spPr>
        <a:xfrm>
          <a:off x="298231" y="1789982"/>
          <a:ext cx="2767958" cy="301464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chemeClr val="tx1"/>
              </a:solidFill>
              <a:latin typeface="+mn-lt"/>
            </a:rPr>
            <a:t>Josepha F. Etse – Kahmar, Nett </a:t>
          </a:r>
          <a:endParaRPr lang="en-US" sz="1000" kern="1200" dirty="0">
            <a:solidFill>
              <a:schemeClr val="tx1"/>
            </a:solidFill>
            <a:latin typeface="+mn-lt"/>
          </a:endParaRPr>
        </a:p>
      </dsp:txBody>
      <dsp:txXfrm>
        <a:off x="298231" y="1789982"/>
        <a:ext cx="2767958" cy="30146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378FC6-573B-41E1-A7C7-9A7FEABFADE7}">
      <dsp:nvSpPr>
        <dsp:cNvPr id="0" name=""/>
        <dsp:cNvSpPr/>
      </dsp:nvSpPr>
      <dsp:spPr>
        <a:xfrm>
          <a:off x="958454" y="1179852"/>
          <a:ext cx="1648163" cy="64577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9F7EC9-E8B4-4660-BCBC-15044D3FF7DF}">
      <dsp:nvSpPr>
        <dsp:cNvPr id="0" name=""/>
        <dsp:cNvSpPr/>
      </dsp:nvSpPr>
      <dsp:spPr>
        <a:xfrm>
          <a:off x="0" y="56281"/>
          <a:ext cx="3561502" cy="2372225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6B2EE9-FA18-4E78-8369-627191921FD7}">
      <dsp:nvSpPr>
        <dsp:cNvPr id="0" name=""/>
        <dsp:cNvSpPr/>
      </dsp:nvSpPr>
      <dsp:spPr>
        <a:xfrm>
          <a:off x="408273" y="81396"/>
          <a:ext cx="2917121" cy="5235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chemeClr val="tx1"/>
              </a:solidFill>
              <a:latin typeface="+mn-lt"/>
            </a:rPr>
            <a:t>Elly Amor – Awak, U</a:t>
          </a:r>
          <a:endParaRPr lang="en-US" sz="1000" kern="1200" dirty="0">
            <a:solidFill>
              <a:schemeClr val="tx1"/>
            </a:solidFill>
            <a:latin typeface="+mn-lt"/>
          </a:endParaRPr>
        </a:p>
      </dsp:txBody>
      <dsp:txXfrm>
        <a:off x="408273" y="81396"/>
        <a:ext cx="2917121" cy="52353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04BBE3-9B02-4390-B72D-E6BE7165875A}">
      <dsp:nvSpPr>
        <dsp:cNvPr id="0" name=""/>
        <dsp:cNvSpPr/>
      </dsp:nvSpPr>
      <dsp:spPr>
        <a:xfrm>
          <a:off x="774803" y="459053"/>
          <a:ext cx="1648614" cy="193954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34B70B-58FB-40F9-8A63-A57C6B88736E}">
      <dsp:nvSpPr>
        <dsp:cNvPr id="0" name=""/>
        <dsp:cNvSpPr/>
      </dsp:nvSpPr>
      <dsp:spPr>
        <a:xfrm>
          <a:off x="86434" y="64823"/>
          <a:ext cx="3111786" cy="2333842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0AEF52-77F5-4F5F-A6A9-25F7F3F1811F}">
      <dsp:nvSpPr>
        <dsp:cNvPr id="0" name=""/>
        <dsp:cNvSpPr/>
      </dsp:nvSpPr>
      <dsp:spPr>
        <a:xfrm>
          <a:off x="184908" y="116877"/>
          <a:ext cx="2984524" cy="3162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chemeClr val="bg1"/>
              </a:solidFill>
            </a:rPr>
            <a:t>Jessica </a:t>
          </a:r>
          <a:r>
            <a:rPr lang="en-US" sz="1000" kern="1200" dirty="0" err="1" smtClean="0">
              <a:solidFill>
                <a:schemeClr val="bg1"/>
              </a:solidFill>
            </a:rPr>
            <a:t>Nanpei</a:t>
          </a:r>
          <a:r>
            <a:rPr lang="en-US" sz="1000" kern="1200" dirty="0" smtClean="0">
              <a:solidFill>
                <a:schemeClr val="bg1"/>
              </a:solidFill>
            </a:rPr>
            <a:t>- </a:t>
          </a:r>
          <a:r>
            <a:rPr lang="en-US" sz="1000" kern="1200" dirty="0" err="1" smtClean="0">
              <a:solidFill>
                <a:schemeClr val="bg1"/>
              </a:solidFill>
            </a:rPr>
            <a:t>Kolonia</a:t>
          </a:r>
          <a:r>
            <a:rPr lang="en-US" sz="1000" kern="1200" dirty="0" smtClean="0">
              <a:solidFill>
                <a:schemeClr val="bg1"/>
              </a:solidFill>
            </a:rPr>
            <a:t> Town</a:t>
          </a:r>
          <a:endParaRPr lang="en-US" sz="1000" kern="1200" dirty="0">
            <a:solidFill>
              <a:schemeClr val="bg1"/>
            </a:solidFill>
          </a:endParaRPr>
        </a:p>
      </dsp:txBody>
      <dsp:txXfrm>
        <a:off x="184908" y="116877"/>
        <a:ext cx="2984524" cy="31621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66173C-6B2B-49F0-BCF5-1111F2C19A4C}" type="datetimeFigureOut">
              <a:rPr lang="en-US" smtClean="0"/>
              <a:t>11/19/2017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13176-67DF-40BE-AEA7-5EA2B1150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757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13176-67DF-40BE-AEA7-5EA2B115036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6794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Take from chat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13176-67DF-40BE-AEA7-5EA2B115036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679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B6500-54A4-47E3-AE6D-1593523BE902}" type="datetimeFigureOut">
              <a:rPr lang="en-US" smtClean="0"/>
              <a:t>11/19/2017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A2FF7-16F7-48D0-BDC0-FE444861A5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576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B6500-54A4-47E3-AE6D-1593523BE902}" type="datetimeFigureOut">
              <a:rPr lang="en-US" smtClean="0"/>
              <a:t>11/19/2017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A2FF7-16F7-48D0-BDC0-FE444861A5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070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B6500-54A4-47E3-AE6D-1593523BE902}" type="datetimeFigureOut">
              <a:rPr lang="en-US" smtClean="0"/>
              <a:t>11/19/2017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A2FF7-16F7-48D0-BDC0-FE444861A5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314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B6500-54A4-47E3-AE6D-1593523BE902}" type="datetimeFigureOut">
              <a:rPr lang="en-US" smtClean="0"/>
              <a:t>11/19/2017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A2FF7-16F7-48D0-BDC0-FE444861A5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898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B6500-54A4-47E3-AE6D-1593523BE902}" type="datetimeFigureOut">
              <a:rPr lang="en-US" smtClean="0"/>
              <a:t>11/19/2017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A2FF7-16F7-48D0-BDC0-FE444861A5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122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B6500-54A4-47E3-AE6D-1593523BE902}" type="datetimeFigureOut">
              <a:rPr lang="en-US" smtClean="0"/>
              <a:t>11/19/2017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A2FF7-16F7-48D0-BDC0-FE444861A5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669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B6500-54A4-47E3-AE6D-1593523BE902}" type="datetimeFigureOut">
              <a:rPr lang="en-US" smtClean="0"/>
              <a:t>11/19/2017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A2FF7-16F7-48D0-BDC0-FE444861A5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146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B6500-54A4-47E3-AE6D-1593523BE902}" type="datetimeFigureOut">
              <a:rPr lang="en-US" smtClean="0"/>
              <a:t>11/19/2017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A2FF7-16F7-48D0-BDC0-FE444861A5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211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B6500-54A4-47E3-AE6D-1593523BE902}" type="datetimeFigureOut">
              <a:rPr lang="en-US" smtClean="0"/>
              <a:t>11/19/2017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A2FF7-16F7-48D0-BDC0-FE444861A5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058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B6500-54A4-47E3-AE6D-1593523BE902}" type="datetimeFigureOut">
              <a:rPr lang="en-US" smtClean="0"/>
              <a:t>11/19/2017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A2FF7-16F7-48D0-BDC0-FE444861A5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796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B6500-54A4-47E3-AE6D-1593523BE902}" type="datetimeFigureOut">
              <a:rPr lang="en-US" smtClean="0"/>
              <a:t>11/19/2017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A2FF7-16F7-48D0-BDC0-FE444861A5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11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B6500-54A4-47E3-AE6D-1593523BE902}" type="datetimeFigureOut">
              <a:rPr lang="en-US" smtClean="0"/>
              <a:t>11/19/2017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A2FF7-16F7-48D0-BDC0-FE444861A5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043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26" Type="http://schemas.microsoft.com/office/2007/relationships/diagramDrawing" Target="../diagrams/drawing5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5" Type="http://schemas.openxmlformats.org/officeDocument/2006/relationships/diagramColors" Target="../diagrams/colors5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24" Type="http://schemas.openxmlformats.org/officeDocument/2006/relationships/diagramQuickStyle" Target="../diagrams/quickStyle5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23" Type="http://schemas.openxmlformats.org/officeDocument/2006/relationships/diagramLayout" Target="../diagrams/layout5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Relationship Id="rId22" Type="http://schemas.openxmlformats.org/officeDocument/2006/relationships/diagramData" Target="../diagrams/data5.xml"/><Relationship Id="rId27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International Union for Conservation of Nature &amp; Natural Resources Grant Status Report - Period </a:t>
            </a:r>
            <a:r>
              <a:rPr lang="en-US" sz="3200" dirty="0"/>
              <a:t>s</a:t>
            </a:r>
            <a:r>
              <a:rPr lang="en-US" sz="3200" dirty="0" smtClean="0"/>
              <a:t>tarting July 01, 2017-Sept. 30, 2017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FSM Development Bank Home Energy Loan Program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60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6634" y="304451"/>
            <a:ext cx="10085800" cy="320017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Annex 1- Work Plan (Services)</a:t>
            </a:r>
            <a:endParaRPr lang="en-US" sz="32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3971093"/>
              </p:ext>
            </p:extLst>
          </p:nvPr>
        </p:nvGraphicFramePr>
        <p:xfrm>
          <a:off x="692931" y="627888"/>
          <a:ext cx="10279868" cy="58840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0021"/>
                <a:gridCol w="887831"/>
                <a:gridCol w="923261"/>
                <a:gridCol w="1174591"/>
                <a:gridCol w="1048926"/>
                <a:gridCol w="1048926"/>
                <a:gridCol w="1048926"/>
                <a:gridCol w="1048926"/>
                <a:gridCol w="1888460"/>
              </a:tblGrid>
              <a:tr h="587684">
                <a:tc rowSpan="2">
                  <a:txBody>
                    <a:bodyPr/>
                    <a:lstStyle/>
                    <a:p>
                      <a:r>
                        <a:rPr lang="en-US" sz="1000" dirty="0" smtClean="0"/>
                        <a:t>Activity</a:t>
                      </a:r>
                      <a:r>
                        <a:rPr lang="en-US" sz="1000" baseline="0" dirty="0" smtClean="0"/>
                        <a:t> Summary</a:t>
                      </a:r>
                      <a:endParaRPr lang="en-US" sz="10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1000" dirty="0" smtClean="0"/>
                        <a:t>Time Lines</a:t>
                      </a:r>
                      <a:endParaRPr lang="en-US" sz="10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1000" dirty="0" smtClean="0"/>
                        <a:t>Lead Agency</a:t>
                      </a:r>
                      <a:endParaRPr lang="en-US" sz="10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1000" dirty="0" smtClean="0"/>
                        <a:t>Collaborating Agency</a:t>
                      </a:r>
                      <a:endParaRPr lang="en-US" sz="10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Financial Implications (USD)</a:t>
                      </a:r>
                    </a:p>
                    <a:p>
                      <a:pPr algn="ctr"/>
                      <a:endParaRPr lang="en-US" sz="10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Comments</a:t>
                      </a:r>
                      <a:endParaRPr lang="en-US" sz="1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0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Quarter 1</a:t>
                      </a:r>
                      <a:endParaRPr lang="en-US" sz="10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Quarter 2</a:t>
                      </a:r>
                      <a:endParaRPr 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Quarter 3</a:t>
                      </a:r>
                      <a:endParaRPr 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Quarter 4</a:t>
                      </a:r>
                      <a:endParaRPr 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031573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Lisa </a:t>
                      </a:r>
                      <a:r>
                        <a:rPr lang="en-US" sz="1000" dirty="0" err="1" smtClean="0"/>
                        <a:t>Ranahan</a:t>
                      </a:r>
                      <a:r>
                        <a:rPr lang="en-US" sz="1000" dirty="0" smtClean="0"/>
                        <a:t> Andon</a:t>
                      </a:r>
                    </a:p>
                    <a:p>
                      <a:r>
                        <a:rPr lang="en-US" sz="1000" dirty="0" smtClean="0"/>
                        <a:t>New Construction </a:t>
                      </a:r>
                    </a:p>
                    <a:p>
                      <a:r>
                        <a:rPr lang="en-US" sz="1000" dirty="0" smtClean="0"/>
                        <a:t>1</a:t>
                      </a:r>
                      <a:r>
                        <a:rPr lang="en-US" sz="1000" baseline="30000" dirty="0" smtClean="0"/>
                        <a:t>st</a:t>
                      </a:r>
                      <a:r>
                        <a:rPr lang="en-US" sz="1000" dirty="0" smtClean="0"/>
                        <a:t> Model Home</a:t>
                      </a:r>
                    </a:p>
                    <a:p>
                      <a:r>
                        <a:rPr lang="en-US" sz="1000" dirty="0" err="1" smtClean="0"/>
                        <a:t>Wone</a:t>
                      </a:r>
                      <a:r>
                        <a:rPr lang="en-US" sz="1000" dirty="0" smtClean="0"/>
                        <a:t>,</a:t>
                      </a:r>
                      <a:r>
                        <a:rPr lang="en-US" sz="1000" baseline="0" dirty="0" smtClean="0"/>
                        <a:t> Kitti 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aseline="0" dirty="0" smtClean="0"/>
                        <a:t>April 2015- December 2015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FSMDB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Contractor/clients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$6,000.00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aseline="0" dirty="0" smtClean="0"/>
                        <a:t>Construction Completed</a:t>
                      </a:r>
                    </a:p>
                    <a:p>
                      <a:r>
                        <a:rPr lang="en-US" sz="1000" baseline="0" dirty="0" smtClean="0"/>
                        <a:t>Subsidy of $6K issued April 2016 and applied to principal. Another $2K will be issued one year after. The final $2K will be issued on the 3</a:t>
                      </a:r>
                      <a:r>
                        <a:rPr lang="en-US" sz="1000" baseline="30000" dirty="0" smtClean="0"/>
                        <a:t>rd</a:t>
                      </a:r>
                      <a:r>
                        <a:rPr lang="en-US" sz="1000" baseline="0" dirty="0" smtClean="0"/>
                        <a:t> year. </a:t>
                      </a:r>
                      <a:endParaRPr lang="en-US" sz="1000" dirty="0"/>
                    </a:p>
                  </a:txBody>
                  <a:tcPr/>
                </a:tc>
              </a:tr>
              <a:tr h="1013621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Gibroney Amor</a:t>
                      </a:r>
                    </a:p>
                    <a:p>
                      <a:r>
                        <a:rPr lang="en-US" sz="1000" dirty="0" smtClean="0"/>
                        <a:t>New Construction</a:t>
                      </a:r>
                    </a:p>
                    <a:p>
                      <a:r>
                        <a:rPr lang="en-US" sz="1000" dirty="0" smtClean="0"/>
                        <a:t>2</a:t>
                      </a:r>
                      <a:r>
                        <a:rPr lang="en-US" sz="1000" baseline="30000" dirty="0" smtClean="0"/>
                        <a:t>nd</a:t>
                      </a:r>
                      <a:r>
                        <a:rPr lang="en-US" sz="1000" dirty="0" smtClean="0"/>
                        <a:t> Model Home </a:t>
                      </a:r>
                    </a:p>
                    <a:p>
                      <a:r>
                        <a:rPr lang="en-US" sz="1000" dirty="0" err="1" smtClean="0"/>
                        <a:t>Awak,UH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April</a:t>
                      </a:r>
                      <a:r>
                        <a:rPr lang="en-US" sz="1000" baseline="0" dirty="0" smtClean="0"/>
                        <a:t> 2016 – February 2017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FSMDB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Contractor/clients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$6,000.00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Construction completed</a:t>
                      </a:r>
                    </a:p>
                    <a:p>
                      <a:r>
                        <a:rPr lang="en-US" sz="1000" dirty="0" smtClean="0"/>
                        <a:t>Subsidy</a:t>
                      </a:r>
                      <a:r>
                        <a:rPr lang="en-US" sz="1000" baseline="0" dirty="0" smtClean="0"/>
                        <a:t> of $6K issued  February 2017 and applied to principal.</a:t>
                      </a:r>
                    </a:p>
                    <a:p>
                      <a:r>
                        <a:rPr lang="en-US" sz="1000" baseline="0" dirty="0" smtClean="0"/>
                        <a:t>Another $2K will be issued one year after. The final $2K will be issued on the 3</a:t>
                      </a:r>
                      <a:r>
                        <a:rPr lang="en-US" sz="1000" baseline="30000" dirty="0" smtClean="0"/>
                        <a:t>rd</a:t>
                      </a:r>
                      <a:r>
                        <a:rPr lang="en-US" sz="1000" baseline="0" dirty="0" smtClean="0"/>
                        <a:t> year. </a:t>
                      </a:r>
                    </a:p>
                  </a:txBody>
                  <a:tcPr/>
                </a:tc>
              </a:tr>
              <a:tr h="718975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Swaiper Eliam </a:t>
                      </a:r>
                    </a:p>
                    <a:p>
                      <a:r>
                        <a:rPr lang="en-US" sz="1000" dirty="0" smtClean="0"/>
                        <a:t>Renovation</a:t>
                      </a:r>
                      <a:r>
                        <a:rPr lang="en-US" sz="1000" baseline="0" dirty="0" smtClean="0"/>
                        <a:t> &amp; Remodeling</a:t>
                      </a:r>
                    </a:p>
                    <a:p>
                      <a:r>
                        <a:rPr lang="en-US" sz="1000" baseline="0" dirty="0" smtClean="0"/>
                        <a:t>Nanpohnmal, Sokehs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January 2016- May 2016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FSMDB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Contractor/clients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$4,500.00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Completed</a:t>
                      </a:r>
                      <a:r>
                        <a:rPr lang="en-US" sz="1000" baseline="0" dirty="0" smtClean="0"/>
                        <a:t> May 2016 – Subsidy of $4,500 issued on February 2017</a:t>
                      </a:r>
                      <a:endParaRPr lang="en-US" sz="1000" dirty="0"/>
                    </a:p>
                  </a:txBody>
                  <a:tcPr/>
                </a:tc>
              </a:tr>
              <a:tr h="718975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Billy Obispo</a:t>
                      </a:r>
                    </a:p>
                    <a:p>
                      <a:r>
                        <a:rPr lang="en-US" sz="1000" dirty="0" smtClean="0"/>
                        <a:t>Renovation</a:t>
                      </a:r>
                      <a:r>
                        <a:rPr lang="en-US" sz="1000" baseline="0" dirty="0" smtClean="0"/>
                        <a:t> &amp; Remodeling </a:t>
                      </a:r>
                    </a:p>
                    <a:p>
                      <a:r>
                        <a:rPr lang="en-US" sz="1000" baseline="0" dirty="0" smtClean="0"/>
                        <a:t>Awak, U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aseline="0" dirty="0" smtClean="0"/>
                        <a:t>April</a:t>
                      </a:r>
                    </a:p>
                    <a:p>
                      <a:r>
                        <a:rPr lang="en-US" sz="1000" baseline="0" dirty="0" smtClean="0"/>
                        <a:t>2016- December 2016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FSMDB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Contractor/clients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$3,500.00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Completed</a:t>
                      </a:r>
                      <a:r>
                        <a:rPr lang="en-US" sz="1000" baseline="0" dirty="0" smtClean="0"/>
                        <a:t> December 2016 – Subsidy of $3,500 issued on May 2017</a:t>
                      </a:r>
                      <a:endParaRPr lang="en-US" sz="1000" dirty="0"/>
                    </a:p>
                  </a:txBody>
                  <a:tcPr/>
                </a:tc>
              </a:tr>
              <a:tr h="406377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Nefertti David</a:t>
                      </a:r>
                    </a:p>
                    <a:p>
                      <a:r>
                        <a:rPr lang="en-US" sz="1000" dirty="0" smtClean="0"/>
                        <a:t>New Construction</a:t>
                      </a:r>
                    </a:p>
                    <a:p>
                      <a:r>
                        <a:rPr lang="en-US" sz="1000" dirty="0" smtClean="0"/>
                        <a:t>Kitti</a:t>
                      </a:r>
                      <a:r>
                        <a:rPr lang="en-US" sz="1000" baseline="0" dirty="0" smtClean="0"/>
                        <a:t> 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July 2016 – December 2016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FSMDB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Contractor/Client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$0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Completed</a:t>
                      </a:r>
                      <a:r>
                        <a:rPr lang="en-US" sz="1000" baseline="0" dirty="0" smtClean="0"/>
                        <a:t> June 2017 – Subsidy has not been issued </a:t>
                      </a:r>
                      <a:endParaRPr lang="en-US" sz="1000" dirty="0"/>
                    </a:p>
                  </a:txBody>
                  <a:tcPr/>
                </a:tc>
              </a:tr>
              <a:tr h="50965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Jessica Nanpei</a:t>
                      </a:r>
                    </a:p>
                    <a:p>
                      <a:r>
                        <a:rPr lang="en-US" sz="1000" dirty="0" smtClean="0"/>
                        <a:t>New Construction</a:t>
                      </a:r>
                    </a:p>
                    <a:p>
                      <a:r>
                        <a:rPr lang="en-US" sz="1000" dirty="0" smtClean="0"/>
                        <a:t>Kolonia 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September</a:t>
                      </a:r>
                      <a:r>
                        <a:rPr lang="en-US" sz="1000" baseline="0" dirty="0" smtClean="0"/>
                        <a:t> 2016 – January 2017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FSMDB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Contractor/Client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Completed Januar</a:t>
                      </a:r>
                      <a:r>
                        <a:rPr lang="en-US" sz="1000" baseline="0" dirty="0" smtClean="0"/>
                        <a:t>y 2017 – Subsidy has not  been issued </a:t>
                      </a:r>
                    </a:p>
                  </a:txBody>
                  <a:tcPr/>
                </a:tc>
              </a:tr>
              <a:tr h="331354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SUB-TOTAL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$0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$6K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$12,000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855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7350645"/>
              </p:ext>
            </p:extLst>
          </p:nvPr>
        </p:nvGraphicFramePr>
        <p:xfrm>
          <a:off x="835378" y="719666"/>
          <a:ext cx="10205154" cy="52713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3906"/>
                <a:gridCol w="1133906"/>
                <a:gridCol w="1002346"/>
                <a:gridCol w="1265466"/>
                <a:gridCol w="1133906"/>
                <a:gridCol w="1133906"/>
                <a:gridCol w="1133906"/>
                <a:gridCol w="1133906"/>
                <a:gridCol w="1133906"/>
              </a:tblGrid>
              <a:tr h="700626">
                <a:tc rowSpan="2">
                  <a:txBody>
                    <a:bodyPr/>
                    <a:lstStyle/>
                    <a:p>
                      <a:r>
                        <a:rPr lang="en-US" sz="1000" dirty="0" smtClean="0"/>
                        <a:t>Activity</a:t>
                      </a:r>
                      <a:r>
                        <a:rPr lang="en-US" sz="1000" baseline="0" dirty="0" smtClean="0"/>
                        <a:t> Summary</a:t>
                      </a:r>
                      <a:endParaRPr lang="en-US" sz="10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1000" dirty="0" smtClean="0"/>
                        <a:t>Time Lines</a:t>
                      </a:r>
                      <a:endParaRPr lang="en-US" sz="10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1000" dirty="0" smtClean="0"/>
                        <a:t>Lead Agency</a:t>
                      </a:r>
                      <a:endParaRPr lang="en-US" sz="10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1000" dirty="0" smtClean="0"/>
                        <a:t>Collaborating Agency</a:t>
                      </a:r>
                      <a:endParaRPr lang="en-US" sz="10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Financial Implications (USD)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Comments</a:t>
                      </a:r>
                      <a:endParaRPr lang="en-US" sz="1000" dirty="0"/>
                    </a:p>
                  </a:txBody>
                  <a:tcPr/>
                </a:tc>
              </a:tr>
              <a:tr h="3652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+mn-lt"/>
                        </a:rPr>
                        <a:t>Quarter 1</a:t>
                      </a:r>
                      <a:endParaRPr lang="en-US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+mn-lt"/>
                        </a:rPr>
                        <a:t>Quarter 2</a:t>
                      </a:r>
                      <a:endParaRPr lang="en-US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+mn-lt"/>
                        </a:rPr>
                        <a:t>Quarter 3</a:t>
                      </a:r>
                      <a:endParaRPr lang="en-US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+mn-lt"/>
                        </a:rPr>
                        <a:t>Quarter 4</a:t>
                      </a:r>
                      <a:endParaRPr lang="en-US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00626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Meltrise</a:t>
                      </a:r>
                      <a:r>
                        <a:rPr lang="en-US" sz="1000" baseline="0" dirty="0" smtClean="0"/>
                        <a:t> Paul </a:t>
                      </a:r>
                    </a:p>
                    <a:p>
                      <a:r>
                        <a:rPr lang="en-US" sz="1000" baseline="0" dirty="0" smtClean="0"/>
                        <a:t>New Construction </a:t>
                      </a:r>
                    </a:p>
                    <a:p>
                      <a:r>
                        <a:rPr lang="en-US" sz="1000" baseline="0" dirty="0" smtClean="0"/>
                        <a:t>Pehleng, Kitti 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Approved March</a:t>
                      </a:r>
                      <a:r>
                        <a:rPr lang="en-US" sz="1000" baseline="0" dirty="0" smtClean="0"/>
                        <a:t> 2017 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FSMDB 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Contractor/Clients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$6,000.00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Awaiting</a:t>
                      </a:r>
                      <a:r>
                        <a:rPr lang="en-US" sz="1000" baseline="0" dirty="0" smtClean="0"/>
                        <a:t> Preconference </a:t>
                      </a:r>
                      <a:endParaRPr lang="en-US" sz="1000" dirty="0"/>
                    </a:p>
                  </a:txBody>
                  <a:tcPr/>
                </a:tc>
              </a:tr>
              <a:tr h="700626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Mara Paul </a:t>
                      </a:r>
                    </a:p>
                    <a:p>
                      <a:r>
                        <a:rPr lang="en-US" sz="1000" dirty="0" smtClean="0"/>
                        <a:t>New Construction</a:t>
                      </a:r>
                    </a:p>
                    <a:p>
                      <a:r>
                        <a:rPr lang="en-US" sz="1000" dirty="0" err="1" smtClean="0"/>
                        <a:t>Pohnrakied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Approved May 2017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FSMDB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Contractor/Clients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$6,000.00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Awaiting Preconference </a:t>
                      </a:r>
                      <a:endParaRPr lang="en-US" sz="1000" dirty="0"/>
                    </a:p>
                  </a:txBody>
                  <a:tcPr/>
                </a:tc>
              </a:tr>
              <a:tr h="852164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Augustine Ardos </a:t>
                      </a:r>
                    </a:p>
                    <a:p>
                      <a:r>
                        <a:rPr lang="en-US" sz="1000" dirty="0" smtClean="0"/>
                        <a:t>New Construction </a:t>
                      </a:r>
                    </a:p>
                    <a:p>
                      <a:r>
                        <a:rPr lang="en-US" sz="1000" dirty="0" err="1" smtClean="0"/>
                        <a:t>Seinwar</a:t>
                      </a:r>
                      <a:r>
                        <a:rPr lang="en-US" sz="1000" baseline="0" dirty="0" smtClean="0"/>
                        <a:t>, Kitti </a:t>
                      </a:r>
                      <a:endParaRPr lang="en-US" sz="1000" dirty="0" smtClean="0"/>
                    </a:p>
                    <a:p>
                      <a:endParaRPr lang="en-US" sz="1000" dirty="0" smtClean="0"/>
                    </a:p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September</a:t>
                      </a:r>
                      <a:r>
                        <a:rPr lang="en-US" sz="1000" baseline="0" dirty="0" smtClean="0"/>
                        <a:t> 2017 – February 2018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FSMDB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Contractor/Clients 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$6,000.00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Construction</a:t>
                      </a:r>
                      <a:r>
                        <a:rPr lang="en-US" sz="1000" baseline="0" dirty="0" smtClean="0"/>
                        <a:t> ongoing</a:t>
                      </a:r>
                    </a:p>
                    <a:p>
                      <a:r>
                        <a:rPr lang="en-US" sz="1000" baseline="0" dirty="0" smtClean="0"/>
                        <a:t>ECD – February 2018</a:t>
                      </a:r>
                      <a:endParaRPr lang="en-US" sz="1000" dirty="0"/>
                    </a:p>
                  </a:txBody>
                  <a:tcPr/>
                </a:tc>
              </a:tr>
              <a:tr h="700626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Josepha </a:t>
                      </a:r>
                      <a:r>
                        <a:rPr lang="en-US" sz="1000" dirty="0" err="1" smtClean="0"/>
                        <a:t>F.Etse</a:t>
                      </a:r>
                      <a:endParaRPr lang="en-US" sz="1000" dirty="0" smtClean="0"/>
                    </a:p>
                    <a:p>
                      <a:r>
                        <a:rPr lang="en-US" sz="1000" baseline="0" dirty="0" smtClean="0"/>
                        <a:t>New Construction </a:t>
                      </a:r>
                    </a:p>
                    <a:p>
                      <a:r>
                        <a:rPr lang="en-US" sz="1000" baseline="0" dirty="0" smtClean="0"/>
                        <a:t>Kahmar, Nett  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August  2017-December 2017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FSMDB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Contractor/Clients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$6,000.00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Construction</a:t>
                      </a:r>
                      <a:r>
                        <a:rPr lang="en-US" sz="1000" baseline="0" dirty="0" smtClean="0"/>
                        <a:t> ongoing </a:t>
                      </a:r>
                    </a:p>
                    <a:p>
                      <a:r>
                        <a:rPr lang="en-US" sz="1000" baseline="0" dirty="0" smtClean="0"/>
                        <a:t>ECD – December 2017</a:t>
                      </a:r>
                      <a:endParaRPr lang="en-US" sz="1000" dirty="0"/>
                    </a:p>
                  </a:txBody>
                  <a:tcPr/>
                </a:tc>
              </a:tr>
              <a:tr h="700626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K.S Vincent Sivas 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June 2017 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FSMDB 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Contractor/Clients</a:t>
                      </a:r>
                      <a:r>
                        <a:rPr lang="en-US" sz="1000" baseline="0" dirty="0" smtClean="0"/>
                        <a:t> 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$6,000.00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Awaiting Preconference </a:t>
                      </a:r>
                      <a:endParaRPr lang="en-US" sz="1000" dirty="0"/>
                    </a:p>
                  </a:txBody>
                  <a:tcPr/>
                </a:tc>
              </a:tr>
              <a:tr h="54782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Mason Tihpen </a:t>
                      </a:r>
                      <a:endParaRPr lang="en-US" sz="1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February 2017 – June 2017</a:t>
                      </a:r>
                      <a:endParaRPr lang="en-US" sz="1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FSMDB </a:t>
                      </a:r>
                      <a:endParaRPr lang="en-US" sz="1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Contractor/Clients</a:t>
                      </a:r>
                      <a:r>
                        <a:rPr lang="en-US" sz="1000" baseline="0" dirty="0" smtClean="0"/>
                        <a:t> </a:t>
                      </a:r>
                      <a:endParaRPr lang="en-US" sz="1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$6,000.00</a:t>
                      </a:r>
                      <a:endParaRPr lang="en-US" sz="1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Completed</a:t>
                      </a:r>
                      <a:r>
                        <a:rPr lang="en-US" sz="1000" baseline="0" dirty="0" smtClean="0"/>
                        <a:t> June 2017 Subsidy has not been issued</a:t>
                      </a:r>
                      <a:endParaRPr lang="en-US" sz="1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1627713"/>
              </p:ext>
            </p:extLst>
          </p:nvPr>
        </p:nvGraphicFramePr>
        <p:xfrm>
          <a:off x="846667" y="5991050"/>
          <a:ext cx="10205154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3906"/>
                <a:gridCol w="1133906"/>
                <a:gridCol w="1002346"/>
                <a:gridCol w="1265466"/>
                <a:gridCol w="1133906"/>
                <a:gridCol w="1133906"/>
                <a:gridCol w="1133906"/>
                <a:gridCol w="1133906"/>
                <a:gridCol w="1133906"/>
              </a:tblGrid>
              <a:tr h="547820">
                <a:tc>
                  <a:txBody>
                    <a:bodyPr/>
                    <a:lstStyle/>
                    <a:p>
                      <a:r>
                        <a:rPr lang="en-US" sz="1000" b="0" baseline="0" dirty="0" smtClean="0">
                          <a:solidFill>
                            <a:schemeClr val="tx1"/>
                          </a:solidFill>
                        </a:rPr>
                        <a:t>Elly Amor </a:t>
                      </a:r>
                      <a:endParaRPr lang="en-US" sz="1000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baseline="0" dirty="0" smtClean="0">
                          <a:solidFill>
                            <a:schemeClr val="tx1"/>
                          </a:solidFill>
                        </a:rPr>
                        <a:t>January 2017 – June 2017</a:t>
                      </a:r>
                      <a:endParaRPr lang="en-US" sz="1000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baseline="0" dirty="0" smtClean="0">
                          <a:solidFill>
                            <a:schemeClr val="tx1"/>
                          </a:solidFill>
                        </a:rPr>
                        <a:t>FSMDB </a:t>
                      </a:r>
                      <a:endParaRPr lang="en-US" sz="1000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baseline="0" dirty="0" smtClean="0">
                          <a:solidFill>
                            <a:schemeClr val="tx1"/>
                          </a:solidFill>
                        </a:rPr>
                        <a:t>Contractor/Clients </a:t>
                      </a:r>
                      <a:endParaRPr lang="en-US" sz="1000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baseline="0" dirty="0" smtClean="0">
                          <a:solidFill>
                            <a:schemeClr val="tx1"/>
                          </a:solidFill>
                        </a:rPr>
                        <a:t>$6,000.00</a:t>
                      </a:r>
                      <a:endParaRPr lang="en-US" sz="1000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baseline="0" dirty="0" smtClean="0">
                          <a:solidFill>
                            <a:schemeClr val="tx1"/>
                          </a:solidFill>
                        </a:rPr>
                        <a:t>Contract agreement was extended to November 2017</a:t>
                      </a:r>
                      <a:endParaRPr lang="en-US" sz="1000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706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Plan Continued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8360226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6742"/>
                <a:gridCol w="2786742"/>
                <a:gridCol w="2786742"/>
              </a:tblGrid>
              <a:tr h="135540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Years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Subsidy</a:t>
                      </a:r>
                      <a:r>
                        <a:rPr lang="en-US" sz="1100" b="1" baseline="0" dirty="0" smtClean="0"/>
                        <a:t> Allocation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Renovation</a:t>
                      </a:r>
                      <a:endParaRPr lang="en-US" sz="1100" b="1" dirty="0"/>
                    </a:p>
                  </a:txBody>
                  <a:tcPr/>
                </a:tc>
              </a:tr>
              <a:tr h="140324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Year 1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$53K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$6K</a:t>
                      </a:r>
                      <a:endParaRPr lang="en-US" sz="1100" dirty="0"/>
                    </a:p>
                  </a:txBody>
                  <a:tcPr/>
                </a:tc>
              </a:tr>
              <a:tr h="13554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Year 2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$120K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$21k</a:t>
                      </a:r>
                      <a:endParaRPr lang="en-US" sz="1100" dirty="0"/>
                    </a:p>
                  </a:txBody>
                  <a:tcPr/>
                </a:tc>
              </a:tr>
              <a:tr h="195508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Year 3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$50K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-0-</a:t>
                      </a:r>
                      <a:endParaRPr lang="en-US" sz="1100" dirty="0"/>
                    </a:p>
                  </a:txBody>
                  <a:tcPr/>
                </a:tc>
              </a:tr>
              <a:tr h="13554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Sub-total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</a:tr>
              <a:tr h="13554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Grand Total</a:t>
                      </a:r>
                      <a:endParaRPr lang="en-US" sz="11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$250K</a:t>
                      </a:r>
                      <a:endParaRPr lang="en-US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997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Annex 2- Budget</a:t>
            </a:r>
            <a:endParaRPr lang="en-US" dirty="0"/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5569793"/>
              </p:ext>
            </p:extLst>
          </p:nvPr>
        </p:nvGraphicFramePr>
        <p:xfrm>
          <a:off x="838200" y="1825625"/>
          <a:ext cx="10515600" cy="432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/>
                <a:gridCol w="1874520"/>
                <a:gridCol w="51358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Amount $ USD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Comment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New Home Construction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$120,000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Estimated 20 homes in 2</a:t>
                      </a:r>
                      <a:r>
                        <a:rPr lang="en-US" baseline="0" dirty="0" smtClean="0"/>
                        <a:t> years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Home Renovation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$105,000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Estimated 40 homes in 2 years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Bank</a:t>
                      </a:r>
                      <a:r>
                        <a:rPr lang="en-US" baseline="0" dirty="0" smtClean="0"/>
                        <a:t> Retrofit for Efficiency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$18,000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Changing of all existing lights to LED completed. Now Bank targeting to change all existing air conditioners to inverter type air condition units by end of year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Education Program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 be financed by Bank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Model Homes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$12,000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Three homes estimated</a:t>
                      </a:r>
                      <a:r>
                        <a:rPr lang="en-US" baseline="0" dirty="0" smtClean="0"/>
                        <a:t> at $12K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Contingency</a:t>
                      </a:r>
                    </a:p>
                    <a:p>
                      <a:endParaRPr lang="en-US" dirty="0" smtClean="0"/>
                    </a:p>
                    <a:p>
                      <a:endParaRPr lang="en-US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$5,000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$260,000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Total funding approved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75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619" y="440891"/>
            <a:ext cx="10515600" cy="1325563"/>
          </a:xfrm>
        </p:spPr>
        <p:txBody>
          <a:bodyPr/>
          <a:lstStyle/>
          <a:p>
            <a:r>
              <a:rPr lang="en-US" sz="3200" dirty="0" smtClean="0"/>
              <a:t>Annex 3- Financial Statement- </a:t>
            </a:r>
            <a:r>
              <a:rPr lang="en-US" sz="2400" dirty="0" smtClean="0"/>
              <a:t>Breakdown of expenditures- July 01, 2016- Sept. 30, 2016</a:t>
            </a:r>
            <a:endParaRPr lang="en-US" sz="2400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005907"/>
              </p:ext>
            </p:extLst>
          </p:nvPr>
        </p:nvGraphicFramePr>
        <p:xfrm>
          <a:off x="717015" y="2354434"/>
          <a:ext cx="10515600" cy="29667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654146"/>
                <a:gridCol w="2603654"/>
                <a:gridCol w="2628900"/>
                <a:gridCol w="26289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Grant Amount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$250,000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$124,970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$125,030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New Home Construction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120,000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120,000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Home Renovations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105,000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105,000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Bank Retrofit</a:t>
                      </a:r>
                      <a:r>
                        <a:rPr lang="en-US" sz="1200" baseline="0" dirty="0" smtClean="0"/>
                        <a:t> for Efficiency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18,000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13,153.81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4,846.19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Model Homes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12,000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6,000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6,000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Contingency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5,000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5,000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260,000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19,153.81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240,846.19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4285696"/>
              </p:ext>
            </p:extLst>
          </p:nvPr>
        </p:nvGraphicFramePr>
        <p:xfrm>
          <a:off x="3371161" y="1961002"/>
          <a:ext cx="7866045" cy="37457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610998"/>
                <a:gridCol w="2622014"/>
                <a:gridCol w="2633033"/>
              </a:tblGrid>
              <a:tr h="37457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Budget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Actual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Variance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297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3869"/>
            <a:ext cx="10515600" cy="967286"/>
          </a:xfrm>
        </p:spPr>
        <p:txBody>
          <a:bodyPr>
            <a:normAutofit/>
          </a:bodyPr>
          <a:lstStyle/>
          <a:p>
            <a:r>
              <a:rPr lang="en-US" sz="3200" dirty="0" smtClean="0"/>
              <a:t>Ongoing Projects-FSMDB Home Energy Loan Program</a:t>
            </a:r>
            <a:endParaRPr lang="en-US" sz="3200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4557221"/>
              </p:ext>
            </p:extLst>
          </p:nvPr>
        </p:nvGraphicFramePr>
        <p:xfrm>
          <a:off x="543923" y="966653"/>
          <a:ext cx="3198221" cy="2481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189436202"/>
              </p:ext>
            </p:extLst>
          </p:nvPr>
        </p:nvGraphicFramePr>
        <p:xfrm>
          <a:off x="4036423" y="966653"/>
          <a:ext cx="3356836" cy="24819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1724460911"/>
              </p:ext>
            </p:extLst>
          </p:nvPr>
        </p:nvGraphicFramePr>
        <p:xfrm>
          <a:off x="7695111" y="966653"/>
          <a:ext cx="3565072" cy="24819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2231762002"/>
              </p:ext>
            </p:extLst>
          </p:nvPr>
        </p:nvGraphicFramePr>
        <p:xfrm>
          <a:off x="543923" y="3804375"/>
          <a:ext cx="3198221" cy="23986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558147955"/>
              </p:ext>
            </p:extLst>
          </p:nvPr>
        </p:nvGraphicFramePr>
        <p:xfrm>
          <a:off x="4070193" y="3866682"/>
          <a:ext cx="3323065" cy="23752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pic>
        <p:nvPicPr>
          <p:cNvPr id="10" name="Picture 9"/>
          <p:cNvPicPr/>
          <p:nvPr/>
        </p:nvPicPr>
        <p:blipFill>
          <a:blip r:embed="rId27"/>
          <a:stretch>
            <a:fillRect/>
          </a:stretch>
        </p:blipFill>
        <p:spPr>
          <a:xfrm>
            <a:off x="4036421" y="3866682"/>
            <a:ext cx="3364412" cy="233635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23643" y="3898451"/>
            <a:ext cx="29576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Mason Tihpen – Wapar Madolenihmw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90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3353</TotalTime>
  <Words>632</Words>
  <Application>Microsoft Office PowerPoint</Application>
  <PresentationFormat>Widescreen</PresentationFormat>
  <Paragraphs>213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International Union for Conservation of Nature &amp; Natural Resources Grant Status Report - Period starting July 01, 2017-Sept. 30, 2017</vt:lpstr>
      <vt:lpstr>Annex 1- Work Plan (Services)</vt:lpstr>
      <vt:lpstr>PowerPoint Presentation</vt:lpstr>
      <vt:lpstr>Work Plan Continued</vt:lpstr>
      <vt:lpstr>Annex 2- Budget</vt:lpstr>
      <vt:lpstr>Annex 3- Financial Statement- Breakdown of expenditures- July 01, 2016- Sept. 30, 2016</vt:lpstr>
      <vt:lpstr>Ongoing Projects-FSMDB Home Energy Loan Program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Union for Conservation of Nature &amp; Natural Resources Grant Status Report</dc:title>
  <dc:creator>Rendy Abraham</dc:creator>
  <cp:lastModifiedBy>alik</cp:lastModifiedBy>
  <cp:revision>100</cp:revision>
  <cp:lastPrinted>2016-08-22T03:49:14Z</cp:lastPrinted>
  <dcterms:created xsi:type="dcterms:W3CDTF">2016-01-14T04:40:19Z</dcterms:created>
  <dcterms:modified xsi:type="dcterms:W3CDTF">2017-11-19T04:34:09Z</dcterms:modified>
</cp:coreProperties>
</file>