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62" r:id="rId7"/>
    <p:sldId id="263" r:id="rId8"/>
    <p:sldId id="271" r:id="rId9"/>
    <p:sldId id="265" r:id="rId10"/>
    <p:sldId id="264" r:id="rId11"/>
    <p:sldId id="266" r:id="rId12"/>
    <p:sldId id="268" r:id="rId13"/>
    <p:sldId id="258" r:id="rId14"/>
    <p:sldId id="26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ebafund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ebafund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DA31C-5D92-4312-A506-11003900E3B8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</dgm:pt>
    <dgm:pt modelId="{BD408634-78B4-4FF9-84AB-D799501852BC}">
      <dgm:prSet phldrT="[Texto]" custT="1"/>
      <dgm:spPr/>
      <dgm:t>
        <a:bodyPr/>
        <a:lstStyle/>
        <a:p>
          <a:r>
            <a:rPr lang="es-ES" sz="2000" dirty="0" smtClean="0"/>
            <a:t>Plan de trabajo preliminar</a:t>
          </a:r>
          <a:endParaRPr lang="es-ES" sz="2000" dirty="0"/>
        </a:p>
      </dgm:t>
    </dgm:pt>
    <dgm:pt modelId="{346767F6-554F-4AF5-BDC5-1D335B83C549}" type="parTrans" cxnId="{81975EAD-CEDF-491C-A59A-A6DE0B7127DE}">
      <dgm:prSet/>
      <dgm:spPr/>
      <dgm:t>
        <a:bodyPr/>
        <a:lstStyle/>
        <a:p>
          <a:endParaRPr lang="es-ES"/>
        </a:p>
      </dgm:t>
    </dgm:pt>
    <dgm:pt modelId="{CDF54B4F-4CF2-447C-8539-F045818BEB15}" type="sibTrans" cxnId="{81975EAD-CEDF-491C-A59A-A6DE0B7127DE}">
      <dgm:prSet/>
      <dgm:spPr/>
      <dgm:t>
        <a:bodyPr/>
        <a:lstStyle/>
        <a:p>
          <a:endParaRPr lang="es-ES"/>
        </a:p>
      </dgm:t>
    </dgm:pt>
    <dgm:pt modelId="{E9597C1E-EE39-4ADF-8AA3-4DDF37954045}">
      <dgm:prSet phldrT="[Texto]"/>
      <dgm:spPr/>
      <dgm:t>
        <a:bodyPr/>
        <a:lstStyle/>
        <a:p>
          <a:r>
            <a:rPr lang="es-EC" dirty="0" smtClean="0"/>
            <a:t>2nda reunión con patrocinador (Cultura Ambiental Uruguay)</a:t>
          </a:r>
          <a:endParaRPr lang="es-ES" dirty="0"/>
        </a:p>
      </dgm:t>
    </dgm:pt>
    <dgm:pt modelId="{8410F124-D947-4F10-A365-B2B69614E2FE}" type="parTrans" cxnId="{3235FA46-CDCC-4622-887D-9BBE48DE7767}">
      <dgm:prSet/>
      <dgm:spPr/>
      <dgm:t>
        <a:bodyPr/>
        <a:lstStyle/>
        <a:p>
          <a:endParaRPr lang="es-ES"/>
        </a:p>
      </dgm:t>
    </dgm:pt>
    <dgm:pt modelId="{2D200AE3-8925-4A81-9A0A-96CE2BC3C2E9}" type="sibTrans" cxnId="{3235FA46-CDCC-4622-887D-9BBE48DE7767}">
      <dgm:prSet/>
      <dgm:spPr/>
      <dgm:t>
        <a:bodyPr/>
        <a:lstStyle/>
        <a:p>
          <a:endParaRPr lang="es-ES"/>
        </a:p>
      </dgm:t>
    </dgm:pt>
    <dgm:pt modelId="{CD9FBD2B-E27E-4809-B1E2-745E1A56C7FE}">
      <dgm:prSet phldrT="[Texto]"/>
      <dgm:spPr/>
      <dgm:t>
        <a:bodyPr/>
        <a:lstStyle/>
        <a:p>
          <a:r>
            <a:rPr lang="es-ES" dirty="0" smtClean="0"/>
            <a:t>Reunión inicial con patrocinador (Cultura Ambiental Uruguay)</a:t>
          </a:r>
          <a:endParaRPr lang="es-ES" dirty="0"/>
        </a:p>
      </dgm:t>
    </dgm:pt>
    <dgm:pt modelId="{74C5AF62-DADF-4DEF-BF62-097426FBA46D}" type="parTrans" cxnId="{33070835-A4C6-4F7C-BA64-3CE48C68A810}">
      <dgm:prSet/>
      <dgm:spPr/>
      <dgm:t>
        <a:bodyPr/>
        <a:lstStyle/>
        <a:p>
          <a:endParaRPr lang="es-ES"/>
        </a:p>
      </dgm:t>
    </dgm:pt>
    <dgm:pt modelId="{0CFAFBEE-D1F0-4F2B-BA65-3F1CD051FC97}" type="sibTrans" cxnId="{33070835-A4C6-4F7C-BA64-3CE48C68A810}">
      <dgm:prSet/>
      <dgm:spPr/>
      <dgm:t>
        <a:bodyPr/>
        <a:lstStyle/>
        <a:p>
          <a:endParaRPr lang="es-ES"/>
        </a:p>
      </dgm:t>
    </dgm:pt>
    <dgm:pt modelId="{139AC246-F984-428E-BFE0-773748C5F088}">
      <dgm:prSet phldrT="[Texto]"/>
      <dgm:spPr/>
      <dgm:t>
        <a:bodyPr/>
        <a:lstStyle/>
        <a:p>
          <a:r>
            <a:rPr lang="es-EC" dirty="0" smtClean="0"/>
            <a:t>Reunión con Cultura Ambiental Uruguay y </a:t>
          </a:r>
          <a:r>
            <a:rPr lang="es-EC" dirty="0" err="1" smtClean="0"/>
            <a:t>Guyra</a:t>
          </a:r>
          <a:r>
            <a:rPr lang="es-EC" dirty="0" smtClean="0"/>
            <a:t> para explorar la posibilidad de que </a:t>
          </a:r>
          <a:r>
            <a:rPr lang="es-EC" dirty="0" err="1" smtClean="0"/>
            <a:t>Guyra</a:t>
          </a:r>
          <a:r>
            <a:rPr lang="es-EC" dirty="0" smtClean="0"/>
            <a:t> aplique al </a:t>
          </a:r>
          <a:r>
            <a:rPr lang="es-EC" u="sng" dirty="0" smtClean="0">
              <a:hlinkClick xmlns:r="http://schemas.openxmlformats.org/officeDocument/2006/relationships" r:id="rId1"/>
            </a:rPr>
            <a:t>https://globalebafund.org/</a:t>
          </a:r>
          <a:endParaRPr lang="es-ES" dirty="0"/>
        </a:p>
      </dgm:t>
    </dgm:pt>
    <dgm:pt modelId="{2079D9FB-EA75-4F50-B9A6-BB061D8DFDB8}" type="parTrans" cxnId="{F4003C57-FD46-4410-B778-5BED5085CEFB}">
      <dgm:prSet/>
      <dgm:spPr/>
      <dgm:t>
        <a:bodyPr/>
        <a:lstStyle/>
        <a:p>
          <a:endParaRPr lang="es-ES"/>
        </a:p>
      </dgm:t>
    </dgm:pt>
    <dgm:pt modelId="{09DCC824-229C-4545-B0A9-CE2E32AD5764}" type="sibTrans" cxnId="{F4003C57-FD46-4410-B778-5BED5085CEFB}">
      <dgm:prSet/>
      <dgm:spPr/>
      <dgm:t>
        <a:bodyPr/>
        <a:lstStyle/>
        <a:p>
          <a:endParaRPr lang="es-ES"/>
        </a:p>
      </dgm:t>
    </dgm:pt>
    <dgm:pt modelId="{D8E20100-3EC2-40C5-B429-D566670FF3B3}">
      <dgm:prSet phldrT="[Texto]" custT="1"/>
      <dgm:spPr/>
      <dgm:t>
        <a:bodyPr/>
        <a:lstStyle/>
        <a:p>
          <a:r>
            <a:rPr lang="es-ES" sz="2000" dirty="0" smtClean="0"/>
            <a:t>Reunión </a:t>
          </a:r>
          <a:r>
            <a:rPr lang="es-ES" sz="2000" dirty="0" err="1" smtClean="0"/>
            <a:t>co</a:t>
          </a:r>
          <a:r>
            <a:rPr lang="es-ES" sz="2000" dirty="0" smtClean="0"/>
            <a:t>-patrocinadores y puntos focales de las comisiones</a:t>
          </a:r>
          <a:endParaRPr lang="es-ES" sz="2000" dirty="0"/>
        </a:p>
      </dgm:t>
    </dgm:pt>
    <dgm:pt modelId="{577BB87A-85E4-4B77-B636-17348853C30E}" type="parTrans" cxnId="{0EED6518-BC60-4147-AB16-DB5A2FD51965}">
      <dgm:prSet/>
      <dgm:spPr/>
      <dgm:t>
        <a:bodyPr/>
        <a:lstStyle/>
        <a:p>
          <a:endParaRPr lang="es-ES"/>
        </a:p>
      </dgm:t>
    </dgm:pt>
    <dgm:pt modelId="{A78D5DD6-AB74-45E6-AB64-8D5E2981556F}" type="sibTrans" cxnId="{0EED6518-BC60-4147-AB16-DB5A2FD51965}">
      <dgm:prSet/>
      <dgm:spPr/>
      <dgm:t>
        <a:bodyPr/>
        <a:lstStyle/>
        <a:p>
          <a:endParaRPr lang="es-ES"/>
        </a:p>
      </dgm:t>
    </dgm:pt>
    <dgm:pt modelId="{AED93294-A119-47D7-827B-0A516B163495}" type="pres">
      <dgm:prSet presAssocID="{DFCDA31C-5D92-4312-A506-11003900E3B8}" presName="Name0" presStyleCnt="0">
        <dgm:presLayoutVars>
          <dgm:dir/>
        </dgm:presLayoutVars>
      </dgm:prSet>
      <dgm:spPr/>
    </dgm:pt>
    <dgm:pt modelId="{A40C6E6A-0C55-47D7-97E9-BDCC4A3FE711}" type="pres">
      <dgm:prSet presAssocID="{BD408634-78B4-4FF9-84AB-D799501852BC}" presName="parComposite" presStyleCnt="0"/>
      <dgm:spPr/>
    </dgm:pt>
    <dgm:pt modelId="{C5D767D4-85F8-4CC6-8962-825FB2A7DED3}" type="pres">
      <dgm:prSet presAssocID="{BD408634-78B4-4FF9-84AB-D799501852BC}" presName="parBigCircle" presStyleLbl="node0" presStyleIdx="0" presStyleCnt="2"/>
      <dgm:spPr/>
    </dgm:pt>
    <dgm:pt modelId="{C6FD55AC-1633-43D7-9848-88D1ED56BB04}" type="pres">
      <dgm:prSet presAssocID="{BD408634-78B4-4FF9-84AB-D799501852BC}" presName="parTx" presStyleLbl="revTx" presStyleIdx="0" presStyleCnt="8"/>
      <dgm:spPr/>
      <dgm:t>
        <a:bodyPr/>
        <a:lstStyle/>
        <a:p>
          <a:endParaRPr lang="es-ES"/>
        </a:p>
      </dgm:t>
    </dgm:pt>
    <dgm:pt modelId="{6DCF67A8-CB18-4C7B-95BE-9A439368553E}" type="pres">
      <dgm:prSet presAssocID="{BD408634-78B4-4FF9-84AB-D799501852BC}" presName="bSpace" presStyleCnt="0"/>
      <dgm:spPr/>
    </dgm:pt>
    <dgm:pt modelId="{65A74EB2-987F-4A9C-B580-C64F0503B84B}" type="pres">
      <dgm:prSet presAssocID="{BD408634-78B4-4FF9-84AB-D799501852BC}" presName="parBackupNorm" presStyleCnt="0"/>
      <dgm:spPr/>
    </dgm:pt>
    <dgm:pt modelId="{8EC97991-1C7E-4D03-9BB5-17E9B33CD168}" type="pres">
      <dgm:prSet presAssocID="{CDF54B4F-4CF2-447C-8539-F045818BEB15}" presName="parSpace" presStyleCnt="0"/>
      <dgm:spPr/>
    </dgm:pt>
    <dgm:pt modelId="{C90F064E-8895-4258-8021-0E9F125805FC}" type="pres">
      <dgm:prSet presAssocID="{CD9FBD2B-E27E-4809-B1E2-745E1A56C7FE}" presName="desBackupLeftNorm" presStyleCnt="0"/>
      <dgm:spPr/>
    </dgm:pt>
    <dgm:pt modelId="{FE3437A3-4A53-4976-BEC3-AE880BB1CB36}" type="pres">
      <dgm:prSet presAssocID="{CD9FBD2B-E27E-4809-B1E2-745E1A56C7FE}" presName="desComposite" presStyleCnt="0"/>
      <dgm:spPr/>
    </dgm:pt>
    <dgm:pt modelId="{3ED2C3E6-3C0C-4AD1-B55A-40161254BC73}" type="pres">
      <dgm:prSet presAssocID="{CD9FBD2B-E27E-4809-B1E2-745E1A56C7FE}" presName="desCircle" presStyleLbl="node1" presStyleIdx="0" presStyleCnt="3"/>
      <dgm:spPr/>
    </dgm:pt>
    <dgm:pt modelId="{9114141B-1478-459A-8A74-74AB68DAC503}" type="pres">
      <dgm:prSet presAssocID="{CD9FBD2B-E27E-4809-B1E2-745E1A56C7FE}" presName="chTx" presStyleLbl="revTx" presStyleIdx="1" presStyleCnt="8"/>
      <dgm:spPr/>
      <dgm:t>
        <a:bodyPr/>
        <a:lstStyle/>
        <a:p>
          <a:endParaRPr lang="es-ES"/>
        </a:p>
      </dgm:t>
    </dgm:pt>
    <dgm:pt modelId="{9F321955-6124-4E17-9EB9-80EF65C69249}" type="pres">
      <dgm:prSet presAssocID="{CD9FBD2B-E27E-4809-B1E2-745E1A56C7FE}" presName="desTx" presStyleLbl="revTx" presStyleIdx="2" presStyleCnt="8">
        <dgm:presLayoutVars>
          <dgm:bulletEnabled val="1"/>
        </dgm:presLayoutVars>
      </dgm:prSet>
      <dgm:spPr/>
    </dgm:pt>
    <dgm:pt modelId="{2612F8FF-28F3-4267-B56B-555BF0AF47BF}" type="pres">
      <dgm:prSet presAssocID="{CD9FBD2B-E27E-4809-B1E2-745E1A56C7FE}" presName="desBackupRightNorm" presStyleCnt="0"/>
      <dgm:spPr/>
    </dgm:pt>
    <dgm:pt modelId="{DE618B5F-E261-4D42-8BD1-79D9846567F3}" type="pres">
      <dgm:prSet presAssocID="{0CFAFBEE-D1F0-4F2B-BA65-3F1CD051FC97}" presName="desSpace" presStyleCnt="0"/>
      <dgm:spPr/>
    </dgm:pt>
    <dgm:pt modelId="{DAB16BA1-AE44-4ED0-828F-02B820335584}" type="pres">
      <dgm:prSet presAssocID="{E9597C1E-EE39-4ADF-8AA3-4DDF37954045}" presName="desBackupLeftNorm" presStyleCnt="0"/>
      <dgm:spPr/>
    </dgm:pt>
    <dgm:pt modelId="{CC924DB6-551C-490D-B5C4-72969009CC8D}" type="pres">
      <dgm:prSet presAssocID="{E9597C1E-EE39-4ADF-8AA3-4DDF37954045}" presName="desComposite" presStyleCnt="0"/>
      <dgm:spPr/>
    </dgm:pt>
    <dgm:pt modelId="{3269F4F3-8C5E-4DBB-8BBB-F8A01718DECB}" type="pres">
      <dgm:prSet presAssocID="{E9597C1E-EE39-4ADF-8AA3-4DDF37954045}" presName="desCircle" presStyleLbl="node1" presStyleIdx="1" presStyleCnt="3"/>
      <dgm:spPr/>
    </dgm:pt>
    <dgm:pt modelId="{86FDFC56-0009-414D-88C3-71E67CFC9D1E}" type="pres">
      <dgm:prSet presAssocID="{E9597C1E-EE39-4ADF-8AA3-4DDF37954045}" presName="chTx" presStyleLbl="revTx" presStyleIdx="3" presStyleCnt="8"/>
      <dgm:spPr/>
      <dgm:t>
        <a:bodyPr/>
        <a:lstStyle/>
        <a:p>
          <a:endParaRPr lang="es-ES"/>
        </a:p>
      </dgm:t>
    </dgm:pt>
    <dgm:pt modelId="{DD77E8AC-36C1-466D-BAD1-421BDDBD88EB}" type="pres">
      <dgm:prSet presAssocID="{E9597C1E-EE39-4ADF-8AA3-4DDF37954045}" presName="desTx" presStyleLbl="revTx" presStyleIdx="4" presStyleCnt="8">
        <dgm:presLayoutVars>
          <dgm:bulletEnabled val="1"/>
        </dgm:presLayoutVars>
      </dgm:prSet>
      <dgm:spPr/>
    </dgm:pt>
    <dgm:pt modelId="{77ADA828-C8A2-4538-8BF3-239A2203A128}" type="pres">
      <dgm:prSet presAssocID="{E9597C1E-EE39-4ADF-8AA3-4DDF37954045}" presName="desBackupRightNorm" presStyleCnt="0"/>
      <dgm:spPr/>
    </dgm:pt>
    <dgm:pt modelId="{3EF18644-5F8F-4619-A2F3-D2C9C836F51C}" type="pres">
      <dgm:prSet presAssocID="{2D200AE3-8925-4A81-9A0A-96CE2BC3C2E9}" presName="desSpace" presStyleCnt="0"/>
      <dgm:spPr/>
    </dgm:pt>
    <dgm:pt modelId="{4B1332D7-A53C-4584-B558-570C87D70374}" type="pres">
      <dgm:prSet presAssocID="{139AC246-F984-428E-BFE0-773748C5F088}" presName="desBackupLeftNorm" presStyleCnt="0"/>
      <dgm:spPr/>
    </dgm:pt>
    <dgm:pt modelId="{DF632B39-F922-444D-A085-BC3A3C486203}" type="pres">
      <dgm:prSet presAssocID="{139AC246-F984-428E-BFE0-773748C5F088}" presName="desComposite" presStyleCnt="0"/>
      <dgm:spPr/>
    </dgm:pt>
    <dgm:pt modelId="{BD08A9D8-0CEC-4892-BA50-EBFB5F147314}" type="pres">
      <dgm:prSet presAssocID="{139AC246-F984-428E-BFE0-773748C5F088}" presName="desCircle" presStyleLbl="node1" presStyleIdx="2" presStyleCnt="3"/>
      <dgm:spPr/>
    </dgm:pt>
    <dgm:pt modelId="{3558D2C6-C912-4B74-8A43-B058015D2B07}" type="pres">
      <dgm:prSet presAssocID="{139AC246-F984-428E-BFE0-773748C5F088}" presName="chTx" presStyleLbl="revTx" presStyleIdx="5" presStyleCnt="8"/>
      <dgm:spPr/>
      <dgm:t>
        <a:bodyPr/>
        <a:lstStyle/>
        <a:p>
          <a:endParaRPr lang="es-ES"/>
        </a:p>
      </dgm:t>
    </dgm:pt>
    <dgm:pt modelId="{628C58A9-6428-435A-BCD6-C5FC684C647F}" type="pres">
      <dgm:prSet presAssocID="{139AC246-F984-428E-BFE0-773748C5F088}" presName="desTx" presStyleLbl="revTx" presStyleIdx="6" presStyleCnt="8">
        <dgm:presLayoutVars>
          <dgm:bulletEnabled val="1"/>
        </dgm:presLayoutVars>
      </dgm:prSet>
      <dgm:spPr/>
    </dgm:pt>
    <dgm:pt modelId="{33FEDD7E-4E80-4EB5-8A81-AE002D615C28}" type="pres">
      <dgm:prSet presAssocID="{139AC246-F984-428E-BFE0-773748C5F088}" presName="desBackupRightNorm" presStyleCnt="0"/>
      <dgm:spPr/>
    </dgm:pt>
    <dgm:pt modelId="{50BCEE84-E892-4611-8AA4-D23C4FD1AE88}" type="pres">
      <dgm:prSet presAssocID="{09DCC824-229C-4545-B0A9-CE2E32AD5764}" presName="desSpace" presStyleCnt="0"/>
      <dgm:spPr/>
    </dgm:pt>
    <dgm:pt modelId="{09902C5D-7D65-4573-983D-74AE04725210}" type="pres">
      <dgm:prSet presAssocID="{D8E20100-3EC2-40C5-B429-D566670FF3B3}" presName="parComposite" presStyleCnt="0"/>
      <dgm:spPr/>
    </dgm:pt>
    <dgm:pt modelId="{5070F4EF-7DC5-4C5E-8D7B-0788F0A605AF}" type="pres">
      <dgm:prSet presAssocID="{D8E20100-3EC2-40C5-B429-D566670FF3B3}" presName="parBigCircle" presStyleLbl="node0" presStyleIdx="1" presStyleCnt="2"/>
      <dgm:spPr/>
    </dgm:pt>
    <dgm:pt modelId="{4099142D-10BF-4135-BA62-50E29EDA9A77}" type="pres">
      <dgm:prSet presAssocID="{D8E20100-3EC2-40C5-B429-D566670FF3B3}" presName="parTx" presStyleLbl="revTx" presStyleIdx="7" presStyleCnt="8"/>
      <dgm:spPr/>
      <dgm:t>
        <a:bodyPr/>
        <a:lstStyle/>
        <a:p>
          <a:endParaRPr lang="es-ES"/>
        </a:p>
      </dgm:t>
    </dgm:pt>
    <dgm:pt modelId="{57797E9E-2E09-4394-B122-801F259525D3}" type="pres">
      <dgm:prSet presAssocID="{D8E20100-3EC2-40C5-B429-D566670FF3B3}" presName="bSpace" presStyleCnt="0"/>
      <dgm:spPr/>
    </dgm:pt>
    <dgm:pt modelId="{39F53E88-9875-4020-9382-BE4369A63E75}" type="pres">
      <dgm:prSet presAssocID="{D8E20100-3EC2-40C5-B429-D566670FF3B3}" presName="parBackupNorm" presStyleCnt="0"/>
      <dgm:spPr/>
    </dgm:pt>
    <dgm:pt modelId="{66F0213D-6E24-4AE7-B1E2-858C935BD91B}" type="pres">
      <dgm:prSet presAssocID="{A78D5DD6-AB74-45E6-AB64-8D5E2981556F}" presName="parSpace" presStyleCnt="0"/>
      <dgm:spPr/>
    </dgm:pt>
  </dgm:ptLst>
  <dgm:cxnLst>
    <dgm:cxn modelId="{D661858E-2DF3-4A7D-8388-E8C02C454480}" type="presOf" srcId="{CD9FBD2B-E27E-4809-B1E2-745E1A56C7FE}" destId="{9114141B-1478-459A-8A74-74AB68DAC503}" srcOrd="0" destOrd="0" presId="urn:microsoft.com/office/officeart/2008/layout/CircleAccentTimeline"/>
    <dgm:cxn modelId="{0EED6518-BC60-4147-AB16-DB5A2FD51965}" srcId="{DFCDA31C-5D92-4312-A506-11003900E3B8}" destId="{D8E20100-3EC2-40C5-B429-D566670FF3B3}" srcOrd="1" destOrd="0" parTransId="{577BB87A-85E4-4B77-B636-17348853C30E}" sibTransId="{A78D5DD6-AB74-45E6-AB64-8D5E2981556F}"/>
    <dgm:cxn modelId="{33A87BEE-8389-4F60-A59A-641DAE6D06C8}" type="presOf" srcId="{E9597C1E-EE39-4ADF-8AA3-4DDF37954045}" destId="{86FDFC56-0009-414D-88C3-71E67CFC9D1E}" srcOrd="0" destOrd="0" presId="urn:microsoft.com/office/officeart/2008/layout/CircleAccentTimeline"/>
    <dgm:cxn modelId="{F4003C57-FD46-4410-B778-5BED5085CEFB}" srcId="{BD408634-78B4-4FF9-84AB-D799501852BC}" destId="{139AC246-F984-428E-BFE0-773748C5F088}" srcOrd="2" destOrd="0" parTransId="{2079D9FB-EA75-4F50-B9A6-BB061D8DFDB8}" sibTransId="{09DCC824-229C-4545-B0A9-CE2E32AD5764}"/>
    <dgm:cxn modelId="{3235FA46-CDCC-4622-887D-9BBE48DE7767}" srcId="{BD408634-78B4-4FF9-84AB-D799501852BC}" destId="{E9597C1E-EE39-4ADF-8AA3-4DDF37954045}" srcOrd="1" destOrd="0" parTransId="{8410F124-D947-4F10-A365-B2B69614E2FE}" sibTransId="{2D200AE3-8925-4A81-9A0A-96CE2BC3C2E9}"/>
    <dgm:cxn modelId="{819AA053-A756-4EEB-AF83-BA6D00AFFD0C}" type="presOf" srcId="{DFCDA31C-5D92-4312-A506-11003900E3B8}" destId="{AED93294-A119-47D7-827B-0A516B163495}" srcOrd="0" destOrd="0" presId="urn:microsoft.com/office/officeart/2008/layout/CircleAccentTimeline"/>
    <dgm:cxn modelId="{33070835-A4C6-4F7C-BA64-3CE48C68A810}" srcId="{BD408634-78B4-4FF9-84AB-D799501852BC}" destId="{CD9FBD2B-E27E-4809-B1E2-745E1A56C7FE}" srcOrd="0" destOrd="0" parTransId="{74C5AF62-DADF-4DEF-BF62-097426FBA46D}" sibTransId="{0CFAFBEE-D1F0-4F2B-BA65-3F1CD051FC97}"/>
    <dgm:cxn modelId="{1EEF7DE0-F74C-4A7D-9034-73E5ABF054E4}" type="presOf" srcId="{D8E20100-3EC2-40C5-B429-D566670FF3B3}" destId="{4099142D-10BF-4135-BA62-50E29EDA9A77}" srcOrd="0" destOrd="0" presId="urn:microsoft.com/office/officeart/2008/layout/CircleAccentTimeline"/>
    <dgm:cxn modelId="{0110D5D0-F494-4F9F-A398-E0028BA133E6}" type="presOf" srcId="{BD408634-78B4-4FF9-84AB-D799501852BC}" destId="{C6FD55AC-1633-43D7-9848-88D1ED56BB04}" srcOrd="0" destOrd="0" presId="urn:microsoft.com/office/officeart/2008/layout/CircleAccentTimeline"/>
    <dgm:cxn modelId="{F6CF01BD-2307-408C-8BD0-A58F0AF7D5D2}" type="presOf" srcId="{139AC246-F984-428E-BFE0-773748C5F088}" destId="{3558D2C6-C912-4B74-8A43-B058015D2B07}" srcOrd="0" destOrd="0" presId="urn:microsoft.com/office/officeart/2008/layout/CircleAccentTimeline"/>
    <dgm:cxn modelId="{81975EAD-CEDF-491C-A59A-A6DE0B7127DE}" srcId="{DFCDA31C-5D92-4312-A506-11003900E3B8}" destId="{BD408634-78B4-4FF9-84AB-D799501852BC}" srcOrd="0" destOrd="0" parTransId="{346767F6-554F-4AF5-BDC5-1D335B83C549}" sibTransId="{CDF54B4F-4CF2-447C-8539-F045818BEB15}"/>
    <dgm:cxn modelId="{B869E511-48AD-44AC-A9BC-D91FB4CA5211}" type="presParOf" srcId="{AED93294-A119-47D7-827B-0A516B163495}" destId="{A40C6E6A-0C55-47D7-97E9-BDCC4A3FE711}" srcOrd="0" destOrd="0" presId="urn:microsoft.com/office/officeart/2008/layout/CircleAccentTimeline"/>
    <dgm:cxn modelId="{C320207C-6821-43A1-AAFA-91C2BEBC484C}" type="presParOf" srcId="{A40C6E6A-0C55-47D7-97E9-BDCC4A3FE711}" destId="{C5D767D4-85F8-4CC6-8962-825FB2A7DED3}" srcOrd="0" destOrd="0" presId="urn:microsoft.com/office/officeart/2008/layout/CircleAccentTimeline"/>
    <dgm:cxn modelId="{478CE5B9-4910-46EF-B8DC-9C98189694D0}" type="presParOf" srcId="{A40C6E6A-0C55-47D7-97E9-BDCC4A3FE711}" destId="{C6FD55AC-1633-43D7-9848-88D1ED56BB04}" srcOrd="1" destOrd="0" presId="urn:microsoft.com/office/officeart/2008/layout/CircleAccentTimeline"/>
    <dgm:cxn modelId="{07D242BA-6436-49C6-AF84-4293C84CC49B}" type="presParOf" srcId="{A40C6E6A-0C55-47D7-97E9-BDCC4A3FE711}" destId="{6DCF67A8-CB18-4C7B-95BE-9A439368553E}" srcOrd="2" destOrd="0" presId="urn:microsoft.com/office/officeart/2008/layout/CircleAccentTimeline"/>
    <dgm:cxn modelId="{02CB0C25-7FA9-48A5-9411-089232DD6942}" type="presParOf" srcId="{AED93294-A119-47D7-827B-0A516B163495}" destId="{65A74EB2-987F-4A9C-B580-C64F0503B84B}" srcOrd="1" destOrd="0" presId="urn:microsoft.com/office/officeart/2008/layout/CircleAccentTimeline"/>
    <dgm:cxn modelId="{B4AAC490-30BC-4AED-9DD7-4F6187902F79}" type="presParOf" srcId="{AED93294-A119-47D7-827B-0A516B163495}" destId="{8EC97991-1C7E-4D03-9BB5-17E9B33CD168}" srcOrd="2" destOrd="0" presId="urn:microsoft.com/office/officeart/2008/layout/CircleAccentTimeline"/>
    <dgm:cxn modelId="{6CA4C319-7FC1-441C-888F-4E1FD75D477E}" type="presParOf" srcId="{AED93294-A119-47D7-827B-0A516B163495}" destId="{C90F064E-8895-4258-8021-0E9F125805FC}" srcOrd="3" destOrd="0" presId="urn:microsoft.com/office/officeart/2008/layout/CircleAccentTimeline"/>
    <dgm:cxn modelId="{596414AC-3674-4B5A-8851-2B4665A7EFF2}" type="presParOf" srcId="{AED93294-A119-47D7-827B-0A516B163495}" destId="{FE3437A3-4A53-4976-BEC3-AE880BB1CB36}" srcOrd="4" destOrd="0" presId="urn:microsoft.com/office/officeart/2008/layout/CircleAccentTimeline"/>
    <dgm:cxn modelId="{1814A1F1-18F0-414F-ACBF-3CD99946C0EB}" type="presParOf" srcId="{FE3437A3-4A53-4976-BEC3-AE880BB1CB36}" destId="{3ED2C3E6-3C0C-4AD1-B55A-40161254BC73}" srcOrd="0" destOrd="0" presId="urn:microsoft.com/office/officeart/2008/layout/CircleAccentTimeline"/>
    <dgm:cxn modelId="{085036B8-5E6E-4B24-96E0-88BD565F6A74}" type="presParOf" srcId="{FE3437A3-4A53-4976-BEC3-AE880BB1CB36}" destId="{9114141B-1478-459A-8A74-74AB68DAC503}" srcOrd="1" destOrd="0" presId="urn:microsoft.com/office/officeart/2008/layout/CircleAccentTimeline"/>
    <dgm:cxn modelId="{3A27A8BB-9FB2-45F6-9FCC-7F7EC856338F}" type="presParOf" srcId="{FE3437A3-4A53-4976-BEC3-AE880BB1CB36}" destId="{9F321955-6124-4E17-9EB9-80EF65C69249}" srcOrd="2" destOrd="0" presId="urn:microsoft.com/office/officeart/2008/layout/CircleAccentTimeline"/>
    <dgm:cxn modelId="{8FF4BE4D-0A86-4558-A4A7-9966AC3F0C9F}" type="presParOf" srcId="{AED93294-A119-47D7-827B-0A516B163495}" destId="{2612F8FF-28F3-4267-B56B-555BF0AF47BF}" srcOrd="5" destOrd="0" presId="urn:microsoft.com/office/officeart/2008/layout/CircleAccentTimeline"/>
    <dgm:cxn modelId="{B214EA5C-C43C-4B93-A0C5-02B7311F498E}" type="presParOf" srcId="{AED93294-A119-47D7-827B-0A516B163495}" destId="{DE618B5F-E261-4D42-8BD1-79D9846567F3}" srcOrd="6" destOrd="0" presId="urn:microsoft.com/office/officeart/2008/layout/CircleAccentTimeline"/>
    <dgm:cxn modelId="{51CBC28B-2A2D-49CC-9B9E-49D79597044E}" type="presParOf" srcId="{AED93294-A119-47D7-827B-0A516B163495}" destId="{DAB16BA1-AE44-4ED0-828F-02B820335584}" srcOrd="7" destOrd="0" presId="urn:microsoft.com/office/officeart/2008/layout/CircleAccentTimeline"/>
    <dgm:cxn modelId="{A483C697-5890-4412-A43B-5E9E7FBFB38F}" type="presParOf" srcId="{AED93294-A119-47D7-827B-0A516B163495}" destId="{CC924DB6-551C-490D-B5C4-72969009CC8D}" srcOrd="8" destOrd="0" presId="urn:microsoft.com/office/officeart/2008/layout/CircleAccentTimeline"/>
    <dgm:cxn modelId="{6AA587BB-3402-41B0-9E23-0AD1A82A18F2}" type="presParOf" srcId="{CC924DB6-551C-490D-B5C4-72969009CC8D}" destId="{3269F4F3-8C5E-4DBB-8BBB-F8A01718DECB}" srcOrd="0" destOrd="0" presId="urn:microsoft.com/office/officeart/2008/layout/CircleAccentTimeline"/>
    <dgm:cxn modelId="{92784F54-24EC-4D96-88DB-929557E9108E}" type="presParOf" srcId="{CC924DB6-551C-490D-B5C4-72969009CC8D}" destId="{86FDFC56-0009-414D-88C3-71E67CFC9D1E}" srcOrd="1" destOrd="0" presId="urn:microsoft.com/office/officeart/2008/layout/CircleAccentTimeline"/>
    <dgm:cxn modelId="{5030D46D-F255-4CD1-A921-99E6E133D6C3}" type="presParOf" srcId="{CC924DB6-551C-490D-B5C4-72969009CC8D}" destId="{DD77E8AC-36C1-466D-BAD1-421BDDBD88EB}" srcOrd="2" destOrd="0" presId="urn:microsoft.com/office/officeart/2008/layout/CircleAccentTimeline"/>
    <dgm:cxn modelId="{5B28C4B2-8933-431E-B59C-E0419B16FC30}" type="presParOf" srcId="{AED93294-A119-47D7-827B-0A516B163495}" destId="{77ADA828-C8A2-4538-8BF3-239A2203A128}" srcOrd="9" destOrd="0" presId="urn:microsoft.com/office/officeart/2008/layout/CircleAccentTimeline"/>
    <dgm:cxn modelId="{84026396-ABAA-4E91-AF10-7E5FF84C7B4E}" type="presParOf" srcId="{AED93294-A119-47D7-827B-0A516B163495}" destId="{3EF18644-5F8F-4619-A2F3-D2C9C836F51C}" srcOrd="10" destOrd="0" presId="urn:microsoft.com/office/officeart/2008/layout/CircleAccentTimeline"/>
    <dgm:cxn modelId="{02654F67-7A2F-4603-B400-D80B28178F4E}" type="presParOf" srcId="{AED93294-A119-47D7-827B-0A516B163495}" destId="{4B1332D7-A53C-4584-B558-570C87D70374}" srcOrd="11" destOrd="0" presId="urn:microsoft.com/office/officeart/2008/layout/CircleAccentTimeline"/>
    <dgm:cxn modelId="{FAD6F8B3-A203-4405-9C77-11E867E409A7}" type="presParOf" srcId="{AED93294-A119-47D7-827B-0A516B163495}" destId="{DF632B39-F922-444D-A085-BC3A3C486203}" srcOrd="12" destOrd="0" presId="urn:microsoft.com/office/officeart/2008/layout/CircleAccentTimeline"/>
    <dgm:cxn modelId="{0A4DF309-1B37-45C6-A122-DB133715FAD3}" type="presParOf" srcId="{DF632B39-F922-444D-A085-BC3A3C486203}" destId="{BD08A9D8-0CEC-4892-BA50-EBFB5F147314}" srcOrd="0" destOrd="0" presId="urn:microsoft.com/office/officeart/2008/layout/CircleAccentTimeline"/>
    <dgm:cxn modelId="{E33E40B7-D83A-461B-A0FB-AD6ECD47A51D}" type="presParOf" srcId="{DF632B39-F922-444D-A085-BC3A3C486203}" destId="{3558D2C6-C912-4B74-8A43-B058015D2B07}" srcOrd="1" destOrd="0" presId="urn:microsoft.com/office/officeart/2008/layout/CircleAccentTimeline"/>
    <dgm:cxn modelId="{5EFC50A3-A503-4E19-96A1-49FA78A31C9A}" type="presParOf" srcId="{DF632B39-F922-444D-A085-BC3A3C486203}" destId="{628C58A9-6428-435A-BCD6-C5FC684C647F}" srcOrd="2" destOrd="0" presId="urn:microsoft.com/office/officeart/2008/layout/CircleAccentTimeline"/>
    <dgm:cxn modelId="{99D4B714-69E3-4774-A6A5-19E14754D2B9}" type="presParOf" srcId="{AED93294-A119-47D7-827B-0A516B163495}" destId="{33FEDD7E-4E80-4EB5-8A81-AE002D615C28}" srcOrd="13" destOrd="0" presId="urn:microsoft.com/office/officeart/2008/layout/CircleAccentTimeline"/>
    <dgm:cxn modelId="{94B173C9-4B31-46B2-8DE3-2290546EAFD0}" type="presParOf" srcId="{AED93294-A119-47D7-827B-0A516B163495}" destId="{50BCEE84-E892-4611-8AA4-D23C4FD1AE88}" srcOrd="14" destOrd="0" presId="urn:microsoft.com/office/officeart/2008/layout/CircleAccentTimeline"/>
    <dgm:cxn modelId="{C1980174-05ED-4BF6-A596-815F7ADB94AF}" type="presParOf" srcId="{AED93294-A119-47D7-827B-0A516B163495}" destId="{09902C5D-7D65-4573-983D-74AE04725210}" srcOrd="15" destOrd="0" presId="urn:microsoft.com/office/officeart/2008/layout/CircleAccentTimeline"/>
    <dgm:cxn modelId="{F44B79FE-C217-48A0-9A4F-AF59CD5F4A02}" type="presParOf" srcId="{09902C5D-7D65-4573-983D-74AE04725210}" destId="{5070F4EF-7DC5-4C5E-8D7B-0788F0A605AF}" srcOrd="0" destOrd="0" presId="urn:microsoft.com/office/officeart/2008/layout/CircleAccentTimeline"/>
    <dgm:cxn modelId="{28729FB6-F68D-4179-9AA5-A34AE3BE465D}" type="presParOf" srcId="{09902C5D-7D65-4573-983D-74AE04725210}" destId="{4099142D-10BF-4135-BA62-50E29EDA9A77}" srcOrd="1" destOrd="0" presId="urn:microsoft.com/office/officeart/2008/layout/CircleAccentTimeline"/>
    <dgm:cxn modelId="{C1E38D99-4E90-4D43-A914-A69E612B8EB6}" type="presParOf" srcId="{09902C5D-7D65-4573-983D-74AE04725210}" destId="{57797E9E-2E09-4394-B122-801F259525D3}" srcOrd="2" destOrd="0" presId="urn:microsoft.com/office/officeart/2008/layout/CircleAccentTimeline"/>
    <dgm:cxn modelId="{A95EB0C7-6078-473F-A64B-39E3BB276FAA}" type="presParOf" srcId="{AED93294-A119-47D7-827B-0A516B163495}" destId="{39F53E88-9875-4020-9382-BE4369A63E75}" srcOrd="16" destOrd="0" presId="urn:microsoft.com/office/officeart/2008/layout/CircleAccentTimeline"/>
    <dgm:cxn modelId="{A87D61D0-C195-49EA-84E5-1B94F7D318DB}" type="presParOf" srcId="{AED93294-A119-47D7-827B-0A516B163495}" destId="{66F0213D-6E24-4AE7-B1E2-858C935BD91B}" srcOrd="1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41DD6-529B-4827-A1F7-D8F4809C5BA2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4F28EC9-CDD8-4066-A586-3A4275E69598}">
      <dgm:prSet phldrT="[Texto]"/>
      <dgm:spPr/>
      <dgm:t>
        <a:bodyPr/>
        <a:lstStyle/>
        <a:p>
          <a:r>
            <a:rPr lang="es-ES" dirty="0" smtClean="0"/>
            <a:t>Incidencia política </a:t>
          </a:r>
          <a:endParaRPr lang="es-ES" dirty="0"/>
        </a:p>
      </dgm:t>
    </dgm:pt>
    <dgm:pt modelId="{463BB143-1B16-4C1E-AEA0-FD6E03E3F115}" type="parTrans" cxnId="{8F8A842D-45D6-41B1-A053-38A206838B30}">
      <dgm:prSet/>
      <dgm:spPr/>
      <dgm:t>
        <a:bodyPr/>
        <a:lstStyle/>
        <a:p>
          <a:endParaRPr lang="es-ES"/>
        </a:p>
      </dgm:t>
    </dgm:pt>
    <dgm:pt modelId="{6AA64AA2-148C-48B1-8E9E-AD06BAF35B7F}" type="sibTrans" cxnId="{8F8A842D-45D6-41B1-A053-38A206838B30}">
      <dgm:prSet/>
      <dgm:spPr/>
      <dgm:t>
        <a:bodyPr/>
        <a:lstStyle/>
        <a:p>
          <a:endParaRPr lang="es-ES"/>
        </a:p>
      </dgm:t>
    </dgm:pt>
    <dgm:pt modelId="{B499E669-0B8E-43E3-9BB1-D5675D9B8BA7}">
      <dgm:prSet phldrT="[Texto]"/>
      <dgm:spPr/>
      <dgm:t>
        <a:bodyPr/>
        <a:lstStyle/>
        <a:p>
          <a:r>
            <a:rPr lang="es-ES" dirty="0" smtClean="0"/>
            <a:t>Gestión del conocimiento y comunicación</a:t>
          </a:r>
          <a:endParaRPr lang="es-ES" dirty="0"/>
        </a:p>
      </dgm:t>
    </dgm:pt>
    <dgm:pt modelId="{627A347C-DDE2-4ED3-BB0A-CB84DD1D40F3}" type="parTrans" cxnId="{E5590AC5-B2DF-4DF4-AE36-074608F7B379}">
      <dgm:prSet/>
      <dgm:spPr/>
      <dgm:t>
        <a:bodyPr/>
        <a:lstStyle/>
        <a:p>
          <a:endParaRPr lang="es-ES"/>
        </a:p>
      </dgm:t>
    </dgm:pt>
    <dgm:pt modelId="{8D891A61-F0AE-483E-9736-C1225A084C0A}" type="sibTrans" cxnId="{E5590AC5-B2DF-4DF4-AE36-074608F7B379}">
      <dgm:prSet/>
      <dgm:spPr/>
      <dgm:t>
        <a:bodyPr/>
        <a:lstStyle/>
        <a:p>
          <a:endParaRPr lang="es-ES"/>
        </a:p>
      </dgm:t>
    </dgm:pt>
    <dgm:pt modelId="{A1282B90-EBC7-410E-B3D6-E6AF13A0797A}">
      <dgm:prSet phldrT="[Texto]"/>
      <dgm:spPr/>
      <dgm:t>
        <a:bodyPr/>
        <a:lstStyle/>
        <a:p>
          <a:r>
            <a:rPr lang="es-ES" dirty="0" smtClean="0"/>
            <a:t>Explorar conjuntamente financiamiento para diversas acciones</a:t>
          </a:r>
          <a:endParaRPr lang="es-ES" dirty="0"/>
        </a:p>
      </dgm:t>
    </dgm:pt>
    <dgm:pt modelId="{49833821-6645-48C2-AF7F-964FB9CF2072}" type="parTrans" cxnId="{F7E089EF-7632-4E35-B91E-33DAF6B95A48}">
      <dgm:prSet/>
      <dgm:spPr/>
      <dgm:t>
        <a:bodyPr/>
        <a:lstStyle/>
        <a:p>
          <a:endParaRPr lang="es-ES"/>
        </a:p>
      </dgm:t>
    </dgm:pt>
    <dgm:pt modelId="{6E3CA1F8-3C50-446B-86AA-B9400E603258}" type="sibTrans" cxnId="{F7E089EF-7632-4E35-B91E-33DAF6B95A48}">
      <dgm:prSet/>
      <dgm:spPr/>
      <dgm:t>
        <a:bodyPr/>
        <a:lstStyle/>
        <a:p>
          <a:endParaRPr lang="es-ES"/>
        </a:p>
      </dgm:t>
    </dgm:pt>
    <dgm:pt modelId="{59390A1F-F08E-4B90-BEBA-3CC533A1A565}">
      <dgm:prSet phldrT="[Texto]"/>
      <dgm:spPr/>
      <dgm:t>
        <a:bodyPr/>
        <a:lstStyle/>
        <a:p>
          <a:r>
            <a:rPr lang="es-ES" dirty="0" smtClean="0"/>
            <a:t>Campañas de Sensibilización </a:t>
          </a:r>
          <a:endParaRPr lang="es-ES" dirty="0"/>
        </a:p>
      </dgm:t>
    </dgm:pt>
    <dgm:pt modelId="{435AC06E-4885-4558-9D10-391DC8F87519}" type="parTrans" cxnId="{C98CF001-3552-45B4-AB7F-1785F8A882A9}">
      <dgm:prSet/>
      <dgm:spPr/>
      <dgm:t>
        <a:bodyPr/>
        <a:lstStyle/>
        <a:p>
          <a:endParaRPr lang="es-ES"/>
        </a:p>
      </dgm:t>
    </dgm:pt>
    <dgm:pt modelId="{C5082F46-0B49-4DF1-A792-950F3E164F19}" type="sibTrans" cxnId="{C98CF001-3552-45B4-AB7F-1785F8A882A9}">
      <dgm:prSet/>
      <dgm:spPr/>
      <dgm:t>
        <a:bodyPr/>
        <a:lstStyle/>
        <a:p>
          <a:endParaRPr lang="es-ES"/>
        </a:p>
      </dgm:t>
    </dgm:pt>
    <dgm:pt modelId="{E8D1227F-F14C-4560-8282-90994859F89F}">
      <dgm:prSet phldrT="[Texto]"/>
      <dgm:spPr/>
      <dgm:t>
        <a:bodyPr/>
        <a:lstStyle/>
        <a:p>
          <a:r>
            <a:rPr lang="es-ES" dirty="0" smtClean="0"/>
            <a:t>Sinergias con proyectos marcha</a:t>
          </a:r>
          <a:endParaRPr lang="es-ES" dirty="0"/>
        </a:p>
      </dgm:t>
    </dgm:pt>
    <dgm:pt modelId="{AC875471-FB8D-48EE-A160-7ABABF2B65A5}" type="parTrans" cxnId="{11E60F07-3824-4D67-BF7F-71254F3C9673}">
      <dgm:prSet/>
      <dgm:spPr/>
      <dgm:t>
        <a:bodyPr/>
        <a:lstStyle/>
        <a:p>
          <a:endParaRPr lang="es-ES"/>
        </a:p>
      </dgm:t>
    </dgm:pt>
    <dgm:pt modelId="{93C5F64E-D563-4ABF-8A13-39763FE390ED}" type="sibTrans" cxnId="{11E60F07-3824-4D67-BF7F-71254F3C9673}">
      <dgm:prSet/>
      <dgm:spPr/>
      <dgm:t>
        <a:bodyPr/>
        <a:lstStyle/>
        <a:p>
          <a:endParaRPr lang="es-ES"/>
        </a:p>
      </dgm:t>
    </dgm:pt>
    <dgm:pt modelId="{CE7AE2FF-9742-4C52-BC8B-8959806C57B7}" type="pres">
      <dgm:prSet presAssocID="{A9E41DD6-529B-4827-A1F7-D8F4809C5B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20DCFA-4560-4D7F-9CE7-C8AB9348330A}" type="pres">
      <dgm:prSet presAssocID="{74F28EC9-CDD8-4066-A586-3A4275E695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416747-0309-4944-8441-EACDF70A58E0}" type="pres">
      <dgm:prSet presAssocID="{6AA64AA2-148C-48B1-8E9E-AD06BAF35B7F}" presName="sibTrans" presStyleLbl="sibTrans2D1" presStyleIdx="0" presStyleCnt="5"/>
      <dgm:spPr/>
      <dgm:t>
        <a:bodyPr/>
        <a:lstStyle/>
        <a:p>
          <a:endParaRPr lang="es-ES"/>
        </a:p>
      </dgm:t>
    </dgm:pt>
    <dgm:pt modelId="{45D99ACB-6676-4B9F-9A74-1BD30ABA7AD3}" type="pres">
      <dgm:prSet presAssocID="{6AA64AA2-148C-48B1-8E9E-AD06BAF35B7F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EB09B823-14A2-4729-A40C-18675852D18B}" type="pres">
      <dgm:prSet presAssocID="{B499E669-0B8E-43E3-9BB1-D5675D9B8B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848E7E-75A2-4EBA-95AF-992A349DFEF6}" type="pres">
      <dgm:prSet presAssocID="{8D891A61-F0AE-483E-9736-C1225A084C0A}" presName="sibTrans" presStyleLbl="sibTrans2D1" presStyleIdx="1" presStyleCnt="5"/>
      <dgm:spPr/>
      <dgm:t>
        <a:bodyPr/>
        <a:lstStyle/>
        <a:p>
          <a:endParaRPr lang="es-ES"/>
        </a:p>
      </dgm:t>
    </dgm:pt>
    <dgm:pt modelId="{88705F7E-51A8-4DCE-9FFE-5FF115DB9B55}" type="pres">
      <dgm:prSet presAssocID="{8D891A61-F0AE-483E-9736-C1225A084C0A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AE99ACB9-C30A-45FE-AC40-A269E11657CE}" type="pres">
      <dgm:prSet presAssocID="{59390A1F-F08E-4B90-BEBA-3CC533A1A5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BD0760-C4FA-452C-9D29-904506472604}" type="pres">
      <dgm:prSet presAssocID="{C5082F46-0B49-4DF1-A792-950F3E164F19}" presName="sibTrans" presStyleLbl="sibTrans2D1" presStyleIdx="2" presStyleCnt="5"/>
      <dgm:spPr/>
      <dgm:t>
        <a:bodyPr/>
        <a:lstStyle/>
        <a:p>
          <a:endParaRPr lang="es-ES"/>
        </a:p>
      </dgm:t>
    </dgm:pt>
    <dgm:pt modelId="{6CB44354-2C13-4CA0-BD51-D3CD7BD56CA6}" type="pres">
      <dgm:prSet presAssocID="{C5082F46-0B49-4DF1-A792-950F3E164F19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0FEA9539-727D-49C2-BC8E-EBB04E2253D7}" type="pres">
      <dgm:prSet presAssocID="{A1282B90-EBC7-410E-B3D6-E6AF13A079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0561C1-1E04-4436-96FF-97AB6E493157}" type="pres">
      <dgm:prSet presAssocID="{6E3CA1F8-3C50-446B-86AA-B9400E603258}" presName="sibTrans" presStyleLbl="sibTrans2D1" presStyleIdx="3" presStyleCnt="5"/>
      <dgm:spPr/>
      <dgm:t>
        <a:bodyPr/>
        <a:lstStyle/>
        <a:p>
          <a:endParaRPr lang="es-ES"/>
        </a:p>
      </dgm:t>
    </dgm:pt>
    <dgm:pt modelId="{293B5B3B-3EDE-4DF2-805C-6AF15DDFF076}" type="pres">
      <dgm:prSet presAssocID="{6E3CA1F8-3C50-446B-86AA-B9400E603258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6151E868-EBD5-4A7B-B957-CF233BA4FD05}" type="pres">
      <dgm:prSet presAssocID="{E8D1227F-F14C-4560-8282-90994859F8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F5D27-1517-4062-9D26-8BC8C0575745}" type="pres">
      <dgm:prSet presAssocID="{93C5F64E-D563-4ABF-8A13-39763FE390ED}" presName="sibTrans" presStyleLbl="sibTrans2D1" presStyleIdx="4" presStyleCnt="5"/>
      <dgm:spPr/>
      <dgm:t>
        <a:bodyPr/>
        <a:lstStyle/>
        <a:p>
          <a:endParaRPr lang="es-ES"/>
        </a:p>
      </dgm:t>
    </dgm:pt>
    <dgm:pt modelId="{714004C5-E581-46F4-BE3D-849DCE359A40}" type="pres">
      <dgm:prSet presAssocID="{93C5F64E-D563-4ABF-8A13-39763FE390ED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7414F32D-5EC9-4F78-93A6-2F5F49FD6DD8}" type="presOf" srcId="{6AA64AA2-148C-48B1-8E9E-AD06BAF35B7F}" destId="{68416747-0309-4944-8441-EACDF70A58E0}" srcOrd="0" destOrd="0" presId="urn:microsoft.com/office/officeart/2005/8/layout/cycle7"/>
    <dgm:cxn modelId="{25A54145-9374-4AF6-9580-FD8F4E7E9FF1}" type="presOf" srcId="{E8D1227F-F14C-4560-8282-90994859F89F}" destId="{6151E868-EBD5-4A7B-B957-CF233BA4FD05}" srcOrd="0" destOrd="0" presId="urn:microsoft.com/office/officeart/2005/8/layout/cycle7"/>
    <dgm:cxn modelId="{E1FF5F9C-70EA-4691-AE90-35A7A710EC78}" type="presOf" srcId="{8D891A61-F0AE-483E-9736-C1225A084C0A}" destId="{88705F7E-51A8-4DCE-9FFE-5FF115DB9B55}" srcOrd="1" destOrd="0" presId="urn:microsoft.com/office/officeart/2005/8/layout/cycle7"/>
    <dgm:cxn modelId="{F7E089EF-7632-4E35-B91E-33DAF6B95A48}" srcId="{A9E41DD6-529B-4827-A1F7-D8F4809C5BA2}" destId="{A1282B90-EBC7-410E-B3D6-E6AF13A0797A}" srcOrd="3" destOrd="0" parTransId="{49833821-6645-48C2-AF7F-964FB9CF2072}" sibTransId="{6E3CA1F8-3C50-446B-86AA-B9400E603258}"/>
    <dgm:cxn modelId="{8F8A842D-45D6-41B1-A053-38A206838B30}" srcId="{A9E41DD6-529B-4827-A1F7-D8F4809C5BA2}" destId="{74F28EC9-CDD8-4066-A586-3A4275E69598}" srcOrd="0" destOrd="0" parTransId="{463BB143-1B16-4C1E-AEA0-FD6E03E3F115}" sibTransId="{6AA64AA2-148C-48B1-8E9E-AD06BAF35B7F}"/>
    <dgm:cxn modelId="{BB99C323-8EAD-4D8C-8960-F138E86FEFAA}" type="presOf" srcId="{59390A1F-F08E-4B90-BEBA-3CC533A1A565}" destId="{AE99ACB9-C30A-45FE-AC40-A269E11657CE}" srcOrd="0" destOrd="0" presId="urn:microsoft.com/office/officeart/2005/8/layout/cycle7"/>
    <dgm:cxn modelId="{1D8087AD-0A9D-4B4F-8365-6614D3D363AA}" type="presOf" srcId="{74F28EC9-CDD8-4066-A586-3A4275E69598}" destId="{7820DCFA-4560-4D7F-9CE7-C8AB9348330A}" srcOrd="0" destOrd="0" presId="urn:microsoft.com/office/officeart/2005/8/layout/cycle7"/>
    <dgm:cxn modelId="{CB951B12-66DF-4063-B1C4-4E3B4827767A}" type="presOf" srcId="{6E3CA1F8-3C50-446B-86AA-B9400E603258}" destId="{293B5B3B-3EDE-4DF2-805C-6AF15DDFF076}" srcOrd="1" destOrd="0" presId="urn:microsoft.com/office/officeart/2005/8/layout/cycle7"/>
    <dgm:cxn modelId="{A5FE3579-573F-422C-BD3F-A934ADCC4CEF}" type="presOf" srcId="{93C5F64E-D563-4ABF-8A13-39763FE390ED}" destId="{F36F5D27-1517-4062-9D26-8BC8C0575745}" srcOrd="0" destOrd="0" presId="urn:microsoft.com/office/officeart/2005/8/layout/cycle7"/>
    <dgm:cxn modelId="{0883D013-42BE-4C7B-A060-E777E5DF97B0}" type="presOf" srcId="{A1282B90-EBC7-410E-B3D6-E6AF13A0797A}" destId="{0FEA9539-727D-49C2-BC8E-EBB04E2253D7}" srcOrd="0" destOrd="0" presId="urn:microsoft.com/office/officeart/2005/8/layout/cycle7"/>
    <dgm:cxn modelId="{C98CF001-3552-45B4-AB7F-1785F8A882A9}" srcId="{A9E41DD6-529B-4827-A1F7-D8F4809C5BA2}" destId="{59390A1F-F08E-4B90-BEBA-3CC533A1A565}" srcOrd="2" destOrd="0" parTransId="{435AC06E-4885-4558-9D10-391DC8F87519}" sibTransId="{C5082F46-0B49-4DF1-A792-950F3E164F19}"/>
    <dgm:cxn modelId="{40524127-BA8D-4DEB-8ED0-3DC8FF74F409}" type="presOf" srcId="{C5082F46-0B49-4DF1-A792-950F3E164F19}" destId="{16BD0760-C4FA-452C-9D29-904506472604}" srcOrd="0" destOrd="0" presId="urn:microsoft.com/office/officeart/2005/8/layout/cycle7"/>
    <dgm:cxn modelId="{11E60F07-3824-4D67-BF7F-71254F3C9673}" srcId="{A9E41DD6-529B-4827-A1F7-D8F4809C5BA2}" destId="{E8D1227F-F14C-4560-8282-90994859F89F}" srcOrd="4" destOrd="0" parTransId="{AC875471-FB8D-48EE-A160-7ABABF2B65A5}" sibTransId="{93C5F64E-D563-4ABF-8A13-39763FE390ED}"/>
    <dgm:cxn modelId="{C471780B-8857-4E41-A5C8-8BD3A8F8A12B}" type="presOf" srcId="{6E3CA1F8-3C50-446B-86AA-B9400E603258}" destId="{A20561C1-1E04-4436-96FF-97AB6E493157}" srcOrd="0" destOrd="0" presId="urn:microsoft.com/office/officeart/2005/8/layout/cycle7"/>
    <dgm:cxn modelId="{E5590AC5-B2DF-4DF4-AE36-074608F7B379}" srcId="{A9E41DD6-529B-4827-A1F7-D8F4809C5BA2}" destId="{B499E669-0B8E-43E3-9BB1-D5675D9B8BA7}" srcOrd="1" destOrd="0" parTransId="{627A347C-DDE2-4ED3-BB0A-CB84DD1D40F3}" sibTransId="{8D891A61-F0AE-483E-9736-C1225A084C0A}"/>
    <dgm:cxn modelId="{2E1309AE-220E-4934-BAF8-5AAEA5522377}" type="presOf" srcId="{6AA64AA2-148C-48B1-8E9E-AD06BAF35B7F}" destId="{45D99ACB-6676-4B9F-9A74-1BD30ABA7AD3}" srcOrd="1" destOrd="0" presId="urn:microsoft.com/office/officeart/2005/8/layout/cycle7"/>
    <dgm:cxn modelId="{051C5484-F10D-4FDD-90BB-AB471D25A739}" type="presOf" srcId="{8D891A61-F0AE-483E-9736-C1225A084C0A}" destId="{F5848E7E-75A2-4EBA-95AF-992A349DFEF6}" srcOrd="0" destOrd="0" presId="urn:microsoft.com/office/officeart/2005/8/layout/cycle7"/>
    <dgm:cxn modelId="{F370D9A1-D3E7-465F-A120-2EA75FE70CD0}" type="presOf" srcId="{B499E669-0B8E-43E3-9BB1-D5675D9B8BA7}" destId="{EB09B823-14A2-4729-A40C-18675852D18B}" srcOrd="0" destOrd="0" presId="urn:microsoft.com/office/officeart/2005/8/layout/cycle7"/>
    <dgm:cxn modelId="{4B1CB1EA-D56E-47C1-9816-1BF6239003DC}" type="presOf" srcId="{C5082F46-0B49-4DF1-A792-950F3E164F19}" destId="{6CB44354-2C13-4CA0-BD51-D3CD7BD56CA6}" srcOrd="1" destOrd="0" presId="urn:microsoft.com/office/officeart/2005/8/layout/cycle7"/>
    <dgm:cxn modelId="{566D0E66-E22A-4BE8-9D87-253BBA24A41B}" type="presOf" srcId="{93C5F64E-D563-4ABF-8A13-39763FE390ED}" destId="{714004C5-E581-46F4-BE3D-849DCE359A40}" srcOrd="1" destOrd="0" presId="urn:microsoft.com/office/officeart/2005/8/layout/cycle7"/>
    <dgm:cxn modelId="{99AC2F43-16B8-4088-A0DA-E3F3EA11A3BB}" type="presOf" srcId="{A9E41DD6-529B-4827-A1F7-D8F4809C5BA2}" destId="{CE7AE2FF-9742-4C52-BC8B-8959806C57B7}" srcOrd="0" destOrd="0" presId="urn:microsoft.com/office/officeart/2005/8/layout/cycle7"/>
    <dgm:cxn modelId="{2E8849FF-ADF4-404E-819B-9510D6392148}" type="presParOf" srcId="{CE7AE2FF-9742-4C52-BC8B-8959806C57B7}" destId="{7820DCFA-4560-4D7F-9CE7-C8AB9348330A}" srcOrd="0" destOrd="0" presId="urn:microsoft.com/office/officeart/2005/8/layout/cycle7"/>
    <dgm:cxn modelId="{63F5B33A-8EBE-4851-80D5-9569AC6FA18B}" type="presParOf" srcId="{CE7AE2FF-9742-4C52-BC8B-8959806C57B7}" destId="{68416747-0309-4944-8441-EACDF70A58E0}" srcOrd="1" destOrd="0" presId="urn:microsoft.com/office/officeart/2005/8/layout/cycle7"/>
    <dgm:cxn modelId="{01BAA25A-52C9-44DC-9CEA-A5A505A9A607}" type="presParOf" srcId="{68416747-0309-4944-8441-EACDF70A58E0}" destId="{45D99ACB-6676-4B9F-9A74-1BD30ABA7AD3}" srcOrd="0" destOrd="0" presId="urn:microsoft.com/office/officeart/2005/8/layout/cycle7"/>
    <dgm:cxn modelId="{1F56E81B-1A9D-4C26-BBBB-2D1BD5CE5DD2}" type="presParOf" srcId="{CE7AE2FF-9742-4C52-BC8B-8959806C57B7}" destId="{EB09B823-14A2-4729-A40C-18675852D18B}" srcOrd="2" destOrd="0" presId="urn:microsoft.com/office/officeart/2005/8/layout/cycle7"/>
    <dgm:cxn modelId="{26830746-1950-4F63-8FAF-5C831528AEFF}" type="presParOf" srcId="{CE7AE2FF-9742-4C52-BC8B-8959806C57B7}" destId="{F5848E7E-75A2-4EBA-95AF-992A349DFEF6}" srcOrd="3" destOrd="0" presId="urn:microsoft.com/office/officeart/2005/8/layout/cycle7"/>
    <dgm:cxn modelId="{E464E843-F46D-4F77-A50E-51B9E64151AD}" type="presParOf" srcId="{F5848E7E-75A2-4EBA-95AF-992A349DFEF6}" destId="{88705F7E-51A8-4DCE-9FFE-5FF115DB9B55}" srcOrd="0" destOrd="0" presId="urn:microsoft.com/office/officeart/2005/8/layout/cycle7"/>
    <dgm:cxn modelId="{27580FBE-9C21-4F80-A58E-01D93B8617D1}" type="presParOf" srcId="{CE7AE2FF-9742-4C52-BC8B-8959806C57B7}" destId="{AE99ACB9-C30A-45FE-AC40-A269E11657CE}" srcOrd="4" destOrd="0" presId="urn:microsoft.com/office/officeart/2005/8/layout/cycle7"/>
    <dgm:cxn modelId="{0BBBE21B-9EC7-4BCD-96D6-B4F7261F959E}" type="presParOf" srcId="{CE7AE2FF-9742-4C52-BC8B-8959806C57B7}" destId="{16BD0760-C4FA-452C-9D29-904506472604}" srcOrd="5" destOrd="0" presId="urn:microsoft.com/office/officeart/2005/8/layout/cycle7"/>
    <dgm:cxn modelId="{39EA0748-CDDF-45DB-868B-5516F76D1DE2}" type="presParOf" srcId="{16BD0760-C4FA-452C-9D29-904506472604}" destId="{6CB44354-2C13-4CA0-BD51-D3CD7BD56CA6}" srcOrd="0" destOrd="0" presId="urn:microsoft.com/office/officeart/2005/8/layout/cycle7"/>
    <dgm:cxn modelId="{7AE588EB-7379-48FD-BFAD-CDA8BBB1D901}" type="presParOf" srcId="{CE7AE2FF-9742-4C52-BC8B-8959806C57B7}" destId="{0FEA9539-727D-49C2-BC8E-EBB04E2253D7}" srcOrd="6" destOrd="0" presId="urn:microsoft.com/office/officeart/2005/8/layout/cycle7"/>
    <dgm:cxn modelId="{508814D0-7788-431A-83E4-B4B98D91A44C}" type="presParOf" srcId="{CE7AE2FF-9742-4C52-BC8B-8959806C57B7}" destId="{A20561C1-1E04-4436-96FF-97AB6E493157}" srcOrd="7" destOrd="0" presId="urn:microsoft.com/office/officeart/2005/8/layout/cycle7"/>
    <dgm:cxn modelId="{BA6CD7D8-6CCD-4C95-912B-A513DA60D4E1}" type="presParOf" srcId="{A20561C1-1E04-4436-96FF-97AB6E493157}" destId="{293B5B3B-3EDE-4DF2-805C-6AF15DDFF076}" srcOrd="0" destOrd="0" presId="urn:microsoft.com/office/officeart/2005/8/layout/cycle7"/>
    <dgm:cxn modelId="{6CFD7244-11B4-40ED-A10D-C8428ACE6E10}" type="presParOf" srcId="{CE7AE2FF-9742-4C52-BC8B-8959806C57B7}" destId="{6151E868-EBD5-4A7B-B957-CF233BA4FD05}" srcOrd="8" destOrd="0" presId="urn:microsoft.com/office/officeart/2005/8/layout/cycle7"/>
    <dgm:cxn modelId="{A98FFA9A-00AF-4681-BD2C-5936EBD52542}" type="presParOf" srcId="{CE7AE2FF-9742-4C52-BC8B-8959806C57B7}" destId="{F36F5D27-1517-4062-9D26-8BC8C0575745}" srcOrd="9" destOrd="0" presId="urn:microsoft.com/office/officeart/2005/8/layout/cycle7"/>
    <dgm:cxn modelId="{13110CAC-7959-4853-B3D8-9F76BEE7E7ED}" type="presParOf" srcId="{F36F5D27-1517-4062-9D26-8BC8C0575745}" destId="{714004C5-E581-46F4-BE3D-849DCE359A4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67D4-85F8-4CC6-8962-825FB2A7DED3}">
      <dsp:nvSpPr>
        <dsp:cNvPr id="0" name=""/>
        <dsp:cNvSpPr/>
      </dsp:nvSpPr>
      <dsp:spPr>
        <a:xfrm>
          <a:off x="791560" y="2160358"/>
          <a:ext cx="1789779" cy="1789779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D55AC-1633-43D7-9848-88D1ED56BB04}">
      <dsp:nvSpPr>
        <dsp:cNvPr id="0" name=""/>
        <dsp:cNvSpPr/>
      </dsp:nvSpPr>
      <dsp:spPr>
        <a:xfrm rot="17700000">
          <a:off x="1422198" y="701323"/>
          <a:ext cx="2224894" cy="1072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Plan de trabajo preliminar</a:t>
          </a:r>
          <a:endParaRPr lang="es-ES" sz="2000" kern="1200" dirty="0"/>
        </a:p>
      </dsp:txBody>
      <dsp:txXfrm>
        <a:off x="1422198" y="701323"/>
        <a:ext cx="2224894" cy="1072227"/>
      </dsp:txXfrm>
    </dsp:sp>
    <dsp:sp modelId="{3ED2C3E6-3C0C-4AD1-B55A-40161254BC73}">
      <dsp:nvSpPr>
        <dsp:cNvPr id="0" name=""/>
        <dsp:cNvSpPr/>
      </dsp:nvSpPr>
      <dsp:spPr>
        <a:xfrm>
          <a:off x="2716152" y="2590743"/>
          <a:ext cx="929008" cy="929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4141B-1478-459A-8A74-74AB68DAC503}">
      <dsp:nvSpPr>
        <dsp:cNvPr id="0" name=""/>
        <dsp:cNvSpPr/>
      </dsp:nvSpPr>
      <dsp:spPr>
        <a:xfrm rot="17700000">
          <a:off x="1615868" y="3883777"/>
          <a:ext cx="1924638" cy="92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Reunión inicial con patrocinador (Cultura Ambiental Uruguay)</a:t>
          </a:r>
          <a:endParaRPr lang="es-ES" sz="1300" kern="1200" dirty="0"/>
        </a:p>
      </dsp:txBody>
      <dsp:txXfrm>
        <a:off x="1615868" y="3883777"/>
        <a:ext cx="1924638" cy="927988"/>
      </dsp:txXfrm>
    </dsp:sp>
    <dsp:sp modelId="{9F321955-6124-4E17-9EB9-80EF65C69249}">
      <dsp:nvSpPr>
        <dsp:cNvPr id="0" name=""/>
        <dsp:cNvSpPr/>
      </dsp:nvSpPr>
      <dsp:spPr>
        <a:xfrm rot="17700000">
          <a:off x="2820806" y="1298730"/>
          <a:ext cx="1924638" cy="92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9F4F3-8C5E-4DBB-8BBB-F8A01718DECB}">
      <dsp:nvSpPr>
        <dsp:cNvPr id="0" name=""/>
        <dsp:cNvSpPr/>
      </dsp:nvSpPr>
      <dsp:spPr>
        <a:xfrm>
          <a:off x="3779830" y="2590743"/>
          <a:ext cx="929008" cy="929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DFC56-0009-414D-88C3-71E67CFC9D1E}">
      <dsp:nvSpPr>
        <dsp:cNvPr id="0" name=""/>
        <dsp:cNvSpPr/>
      </dsp:nvSpPr>
      <dsp:spPr>
        <a:xfrm rot="17700000">
          <a:off x="2679547" y="3883777"/>
          <a:ext cx="1924638" cy="92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2nda reunión con patrocinador (Cultura Ambiental Uruguay)</a:t>
          </a:r>
          <a:endParaRPr lang="es-ES" sz="1300" kern="1200" dirty="0"/>
        </a:p>
      </dsp:txBody>
      <dsp:txXfrm>
        <a:off x="2679547" y="3883777"/>
        <a:ext cx="1924638" cy="927988"/>
      </dsp:txXfrm>
    </dsp:sp>
    <dsp:sp modelId="{DD77E8AC-36C1-466D-BAD1-421BDDBD88EB}">
      <dsp:nvSpPr>
        <dsp:cNvPr id="0" name=""/>
        <dsp:cNvSpPr/>
      </dsp:nvSpPr>
      <dsp:spPr>
        <a:xfrm rot="17700000">
          <a:off x="3884484" y="1298730"/>
          <a:ext cx="1924638" cy="92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8A9D8-0CEC-4892-BA50-EBFB5F147314}">
      <dsp:nvSpPr>
        <dsp:cNvPr id="0" name=""/>
        <dsp:cNvSpPr/>
      </dsp:nvSpPr>
      <dsp:spPr>
        <a:xfrm>
          <a:off x="4843508" y="2590743"/>
          <a:ext cx="929008" cy="929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D2C6-C912-4B74-8A43-B058015D2B07}">
      <dsp:nvSpPr>
        <dsp:cNvPr id="0" name=""/>
        <dsp:cNvSpPr/>
      </dsp:nvSpPr>
      <dsp:spPr>
        <a:xfrm rot="17700000">
          <a:off x="3743225" y="3883777"/>
          <a:ext cx="1924638" cy="92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Reunión con Cultura Ambiental Uruguay y </a:t>
          </a:r>
          <a:r>
            <a:rPr lang="es-EC" sz="1300" kern="1200" dirty="0" err="1" smtClean="0"/>
            <a:t>Guyra</a:t>
          </a:r>
          <a:r>
            <a:rPr lang="es-EC" sz="1300" kern="1200" dirty="0" smtClean="0"/>
            <a:t> para explorar la posibilidad de que </a:t>
          </a:r>
          <a:r>
            <a:rPr lang="es-EC" sz="1300" kern="1200" dirty="0" err="1" smtClean="0"/>
            <a:t>Guyra</a:t>
          </a:r>
          <a:r>
            <a:rPr lang="es-EC" sz="1300" kern="1200" dirty="0" smtClean="0"/>
            <a:t> aplique al </a:t>
          </a:r>
          <a:r>
            <a:rPr lang="es-EC" sz="1300" u="sng" kern="1200" dirty="0" smtClean="0">
              <a:hlinkClick xmlns:r="http://schemas.openxmlformats.org/officeDocument/2006/relationships" r:id="rId1"/>
            </a:rPr>
            <a:t>https://globalebafund.org/</a:t>
          </a:r>
          <a:endParaRPr lang="es-ES" sz="1300" kern="1200" dirty="0"/>
        </a:p>
      </dsp:txBody>
      <dsp:txXfrm>
        <a:off x="3743225" y="3883777"/>
        <a:ext cx="1924638" cy="927988"/>
      </dsp:txXfrm>
    </dsp:sp>
    <dsp:sp modelId="{628C58A9-6428-435A-BCD6-C5FC684C647F}">
      <dsp:nvSpPr>
        <dsp:cNvPr id="0" name=""/>
        <dsp:cNvSpPr/>
      </dsp:nvSpPr>
      <dsp:spPr>
        <a:xfrm rot="17700000">
          <a:off x="4948163" y="1298730"/>
          <a:ext cx="1924638" cy="92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0F4EF-7DC5-4C5E-8D7B-0788F0A605AF}">
      <dsp:nvSpPr>
        <dsp:cNvPr id="0" name=""/>
        <dsp:cNvSpPr/>
      </dsp:nvSpPr>
      <dsp:spPr>
        <a:xfrm>
          <a:off x="5907330" y="2160358"/>
          <a:ext cx="1789779" cy="1789779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9142D-10BF-4135-BA62-50E29EDA9A77}">
      <dsp:nvSpPr>
        <dsp:cNvPr id="0" name=""/>
        <dsp:cNvSpPr/>
      </dsp:nvSpPr>
      <dsp:spPr>
        <a:xfrm rot="17700000">
          <a:off x="6537967" y="701323"/>
          <a:ext cx="2224894" cy="1072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Reunión </a:t>
          </a:r>
          <a:r>
            <a:rPr lang="es-ES" sz="2000" kern="1200" dirty="0" err="1" smtClean="0"/>
            <a:t>co</a:t>
          </a:r>
          <a:r>
            <a:rPr lang="es-ES" sz="2000" kern="1200" dirty="0" smtClean="0"/>
            <a:t>-patrocinadores y puntos focales de las comisiones</a:t>
          </a:r>
          <a:endParaRPr lang="es-ES" sz="2000" kern="1200" dirty="0"/>
        </a:p>
      </dsp:txBody>
      <dsp:txXfrm>
        <a:off x="6537967" y="701323"/>
        <a:ext cx="2224894" cy="1072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0DCFA-4560-4D7F-9CE7-C8AB9348330A}">
      <dsp:nvSpPr>
        <dsp:cNvPr id="0" name=""/>
        <dsp:cNvSpPr/>
      </dsp:nvSpPr>
      <dsp:spPr>
        <a:xfrm>
          <a:off x="3144924" y="1315"/>
          <a:ext cx="1711151" cy="8555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Incidencia política </a:t>
          </a:r>
          <a:endParaRPr lang="es-ES" sz="1200" kern="1200" dirty="0"/>
        </a:p>
      </dsp:txBody>
      <dsp:txXfrm>
        <a:off x="3169983" y="26374"/>
        <a:ext cx="1661033" cy="805457"/>
      </dsp:txXfrm>
    </dsp:sp>
    <dsp:sp modelId="{68416747-0309-4944-8441-EACDF70A58E0}">
      <dsp:nvSpPr>
        <dsp:cNvPr id="0" name=""/>
        <dsp:cNvSpPr/>
      </dsp:nvSpPr>
      <dsp:spPr>
        <a:xfrm rot="2160000">
          <a:off x="4697701" y="1109923"/>
          <a:ext cx="891892" cy="2994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4787536" y="1169813"/>
        <a:ext cx="712222" cy="179671"/>
      </dsp:txXfrm>
    </dsp:sp>
    <dsp:sp modelId="{EB09B823-14A2-4729-A40C-18675852D18B}">
      <dsp:nvSpPr>
        <dsp:cNvPr id="0" name=""/>
        <dsp:cNvSpPr/>
      </dsp:nvSpPr>
      <dsp:spPr>
        <a:xfrm>
          <a:off x="5431220" y="1662406"/>
          <a:ext cx="1711151" cy="855575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Gestión del conocimiento y comunicación</a:t>
          </a:r>
          <a:endParaRPr lang="es-ES" sz="1200" kern="1200" dirty="0"/>
        </a:p>
      </dsp:txBody>
      <dsp:txXfrm>
        <a:off x="5456279" y="1687465"/>
        <a:ext cx="1661033" cy="805457"/>
      </dsp:txXfrm>
    </dsp:sp>
    <dsp:sp modelId="{F5848E7E-75A2-4EBA-95AF-992A349DFEF6}">
      <dsp:nvSpPr>
        <dsp:cNvPr id="0" name=""/>
        <dsp:cNvSpPr/>
      </dsp:nvSpPr>
      <dsp:spPr>
        <a:xfrm rot="6480000">
          <a:off x="5404205" y="3284319"/>
          <a:ext cx="891892" cy="2994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5494040" y="3344209"/>
        <a:ext cx="712222" cy="179671"/>
      </dsp:txXfrm>
    </dsp:sp>
    <dsp:sp modelId="{AE99ACB9-C30A-45FE-AC40-A269E11657CE}">
      <dsp:nvSpPr>
        <dsp:cNvPr id="0" name=""/>
        <dsp:cNvSpPr/>
      </dsp:nvSpPr>
      <dsp:spPr>
        <a:xfrm>
          <a:off x="4557932" y="4350108"/>
          <a:ext cx="1711151" cy="855575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Campañas de Sensibilización </a:t>
          </a:r>
          <a:endParaRPr lang="es-ES" sz="1200" kern="1200" dirty="0"/>
        </a:p>
      </dsp:txBody>
      <dsp:txXfrm>
        <a:off x="4582991" y="4375167"/>
        <a:ext cx="1661033" cy="805457"/>
      </dsp:txXfrm>
    </dsp:sp>
    <dsp:sp modelId="{16BD0760-C4FA-452C-9D29-904506472604}">
      <dsp:nvSpPr>
        <dsp:cNvPr id="0" name=""/>
        <dsp:cNvSpPr/>
      </dsp:nvSpPr>
      <dsp:spPr>
        <a:xfrm rot="10800000">
          <a:off x="3554553" y="4628170"/>
          <a:ext cx="891892" cy="2994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3644388" y="4688060"/>
        <a:ext cx="712222" cy="179671"/>
      </dsp:txXfrm>
    </dsp:sp>
    <dsp:sp modelId="{0FEA9539-727D-49C2-BC8E-EBB04E2253D7}">
      <dsp:nvSpPr>
        <dsp:cNvPr id="0" name=""/>
        <dsp:cNvSpPr/>
      </dsp:nvSpPr>
      <dsp:spPr>
        <a:xfrm>
          <a:off x="1731915" y="4350108"/>
          <a:ext cx="1711151" cy="855575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Explorar conjuntamente financiamiento para diversas acciones</a:t>
          </a:r>
          <a:endParaRPr lang="es-ES" sz="1200" kern="1200" dirty="0"/>
        </a:p>
      </dsp:txBody>
      <dsp:txXfrm>
        <a:off x="1756974" y="4375167"/>
        <a:ext cx="1661033" cy="805457"/>
      </dsp:txXfrm>
    </dsp:sp>
    <dsp:sp modelId="{A20561C1-1E04-4436-96FF-97AB6E493157}">
      <dsp:nvSpPr>
        <dsp:cNvPr id="0" name=""/>
        <dsp:cNvSpPr/>
      </dsp:nvSpPr>
      <dsp:spPr>
        <a:xfrm rot="15120000">
          <a:off x="1704901" y="3284319"/>
          <a:ext cx="891892" cy="2994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10800000">
        <a:off x="1794736" y="3344209"/>
        <a:ext cx="712222" cy="179671"/>
      </dsp:txXfrm>
    </dsp:sp>
    <dsp:sp modelId="{6151E868-EBD5-4A7B-B957-CF233BA4FD05}">
      <dsp:nvSpPr>
        <dsp:cNvPr id="0" name=""/>
        <dsp:cNvSpPr/>
      </dsp:nvSpPr>
      <dsp:spPr>
        <a:xfrm>
          <a:off x="858628" y="1662406"/>
          <a:ext cx="1711151" cy="85557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Sinergias con proyectos marcha</a:t>
          </a:r>
          <a:endParaRPr lang="es-ES" sz="1200" kern="1200" dirty="0"/>
        </a:p>
      </dsp:txBody>
      <dsp:txXfrm>
        <a:off x="883687" y="1687465"/>
        <a:ext cx="1661033" cy="805457"/>
      </dsp:txXfrm>
    </dsp:sp>
    <dsp:sp modelId="{F36F5D27-1517-4062-9D26-8BC8C0575745}">
      <dsp:nvSpPr>
        <dsp:cNvPr id="0" name=""/>
        <dsp:cNvSpPr/>
      </dsp:nvSpPr>
      <dsp:spPr>
        <a:xfrm rot="19440000">
          <a:off x="2411405" y="1109923"/>
          <a:ext cx="891892" cy="2994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2501240" y="1169813"/>
        <a:ext cx="712222" cy="179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4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0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0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5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7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1BBF-A8BB-4491-88C3-C798EDE2800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970B-B957-4393-8567-730FDB6E1F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211" b="7954"/>
          <a:stretch/>
        </p:blipFill>
        <p:spPr>
          <a:xfrm>
            <a:off x="1962970" y="0"/>
            <a:ext cx="8380359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62970" y="2400300"/>
            <a:ext cx="8380359" cy="22352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9436" y="1777999"/>
            <a:ext cx="8386764" cy="2230727"/>
          </a:xfrm>
        </p:spPr>
        <p:txBody>
          <a:bodyPr>
            <a:noAutofit/>
          </a:bodyPr>
          <a:lstStyle/>
          <a:p>
            <a:r>
              <a:rPr lang="es-ES" sz="4400" b="1" dirty="0" smtClean="0"/>
              <a:t>Reunión con </a:t>
            </a:r>
            <a:r>
              <a:rPr lang="es-ES" sz="4400" b="1" dirty="0" err="1" smtClean="0"/>
              <a:t>co</a:t>
            </a:r>
            <a:r>
              <a:rPr lang="es-ES" sz="4400" b="1" dirty="0" smtClean="0"/>
              <a:t>-patrocinadores y puntos focales de la resolución 014</a:t>
            </a:r>
            <a:endParaRPr lang="en-US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08727"/>
            <a:ext cx="9144000" cy="1655762"/>
          </a:xfrm>
        </p:spPr>
        <p:txBody>
          <a:bodyPr/>
          <a:lstStyle/>
          <a:p>
            <a:r>
              <a:rPr lang="es-EC" dirty="0" smtClean="0"/>
              <a:t>12 de julio, 2022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4" y="2671762"/>
            <a:ext cx="1590675" cy="15144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727734" y="6627168"/>
            <a:ext cx="8054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https://www.gub.uy/ministerio-ambiente/comunicacion/noticias/se-realizo-primera-reunion-virtual-del-grupo-trabajo-recursos-hidricos-cuenca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Plan de trabajo preliminar </a:t>
            </a:r>
            <a:r>
              <a:rPr lang="es-EC" b="1" dirty="0" smtClean="0">
                <a:solidFill>
                  <a:schemeClr val="accent5"/>
                </a:solidFill>
              </a:rPr>
              <a:t>(4)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871993"/>
              </p:ext>
            </p:extLst>
          </p:nvPr>
        </p:nvGraphicFramePr>
        <p:xfrm>
          <a:off x="979469" y="2013325"/>
          <a:ext cx="9853630" cy="3907790"/>
        </p:xfrm>
        <a:graphic>
          <a:graphicData uri="http://schemas.openxmlformats.org/drawingml/2006/table">
            <a:tbl>
              <a:tblPr/>
              <a:tblGrid>
                <a:gridCol w="4926815">
                  <a:extLst>
                    <a:ext uri="{9D8B030D-6E8A-4147-A177-3AD203B41FA5}">
                      <a16:colId xmlns:a16="http://schemas.microsoft.com/office/drawing/2014/main" val="298901539"/>
                    </a:ext>
                  </a:extLst>
                </a:gridCol>
                <a:gridCol w="4926815">
                  <a:extLst>
                    <a:ext uri="{9D8B030D-6E8A-4147-A177-3AD203B41FA5}">
                      <a16:colId xmlns:a16="http://schemas.microsoft.com/office/drawing/2014/main" val="1128164707"/>
                    </a:ext>
                  </a:extLst>
                </a:gridCol>
              </a:tblGrid>
              <a:tr h="779925">
                <a:tc rowSpan="4">
                  <a:txBody>
                    <a:bodyPr/>
                    <a:lstStyle/>
                    <a:p>
                      <a:pPr algn="l" fontAlgn="t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</a:t>
                      </a:r>
                      <a:r>
                        <a:rPr lang="es-E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inste a los organismos internacionales y a los programas de las Naciones Unidas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 la Organización de las Naciones Unidas para la Alimentación y la Agricultura (FAO), al Programa de las Naciones Unidas para el Medio Ambiente (PNUMA) y al Programa de las Naciones Unidas para el Desarrollo (PNUD) a priorizar soluciones que contemplen la alta fragilidad y el estado de deterioro de los ecosistemas de la Cuenca del Río de la Plata y establezcan y/o promuevan agendas conjuntas que incorporen acciones para fortalecer el conocimiento y la conservación de esos ecosistemas y el fortalecimiento de las comunidades; y promuevan una plataforma interinstitucional y transfronteriza para el monitoreo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socioambiental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cuenca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conindicadores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estandarizados, y de reportes confiables y periódicos sobre el estado de integridad de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losecosistemas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Mapear a los contactos de los programas de NNUU mencionadas (FAO, PNUMA y PNUD) en la región/países de la Cuenca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62993"/>
                  </a:ext>
                </a:extLst>
              </a:tr>
              <a:tr h="9693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Organizar reuniones para exponer la resolución a los programas de NNUU mapeados, y proponer espacios para abordar la problemática a través de </a:t>
                      </a:r>
                      <a:r>
                        <a:rPr lang="es-E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SbN</a:t>
                      </a:r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sus diversos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33078"/>
                  </a:ext>
                </a:extLst>
              </a:tr>
              <a:tr h="623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Explorar propuestas conjuntas sobre </a:t>
                      </a:r>
                      <a:r>
                        <a:rPr lang="es-E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SbN</a:t>
                      </a:r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Cuenca con estos programas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494673"/>
                  </a:ext>
                </a:extLst>
              </a:tr>
              <a:tr h="1351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Explorar en los espacios de trabajo con los programas de NNUU (u otros) la posibilidad de establecer esta plataforma inter-institucional y transfronteriza, por ej. también con acercamientos a WCMC-PNUMA y tomando como referencia la plataforma regional de A2,0.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92451"/>
                  </a:ext>
                </a:extLst>
              </a:tr>
            </a:tbl>
          </a:graphicData>
        </a:graphic>
      </p:graphicFrame>
      <p:sp>
        <p:nvSpPr>
          <p:cNvPr id="5" name="Flecha derecha 4"/>
          <p:cNvSpPr/>
          <p:nvPr/>
        </p:nvSpPr>
        <p:spPr>
          <a:xfrm>
            <a:off x="190500" y="3460750"/>
            <a:ext cx="6477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Plan de trabajo preliminar </a:t>
            </a:r>
            <a:r>
              <a:rPr lang="es-EC" b="1" dirty="0" smtClean="0">
                <a:solidFill>
                  <a:schemeClr val="accent5"/>
                </a:solidFill>
              </a:rPr>
              <a:t>(5)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964015"/>
              </p:ext>
            </p:extLst>
          </p:nvPr>
        </p:nvGraphicFramePr>
        <p:xfrm>
          <a:off x="1004235" y="1885706"/>
          <a:ext cx="10183529" cy="4029710"/>
        </p:xfrm>
        <a:graphic>
          <a:graphicData uri="http://schemas.openxmlformats.org/drawingml/2006/table">
            <a:tbl>
              <a:tblPr/>
              <a:tblGrid>
                <a:gridCol w="4984483">
                  <a:extLst>
                    <a:ext uri="{9D8B030D-6E8A-4147-A177-3AD203B41FA5}">
                      <a16:colId xmlns:a16="http://schemas.microsoft.com/office/drawing/2014/main" val="3535229986"/>
                    </a:ext>
                  </a:extLst>
                </a:gridCol>
                <a:gridCol w="5199046">
                  <a:extLst>
                    <a:ext uri="{9D8B030D-6E8A-4147-A177-3AD203B41FA5}">
                      <a16:colId xmlns:a16="http://schemas.microsoft.com/office/drawing/2014/main" val="492325600"/>
                    </a:ext>
                  </a:extLst>
                </a:gridCol>
              </a:tblGrid>
              <a:tr h="1289050"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s-E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pida a la Oficina Regional Sudamericana de la UICN (UICN América del Sur) y a las Comisiones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pertinentes que promuevan eventos regionales, con participación de los Miembros y especialistas, para lograr una mejor comprensión de los complejos sistemas de apoyo a la vida y las vulnerabilidades de la Cuenca.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Eventos </a:t>
                      </a:r>
                      <a:r>
                        <a:rPr lang="es-E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regionales virtuales para: </a:t>
                      </a:r>
                      <a:endParaRPr lang="es-ES" sz="24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</a:t>
                      </a:r>
                      <a:r>
                        <a:rPr lang="es-E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ahondar en el análisis de la </a:t>
                      </a:r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problemática</a:t>
                      </a:r>
                    </a:p>
                    <a:p>
                      <a:pPr algn="l" fontAlgn="t"/>
                      <a:r>
                        <a:rPr lang="es-ES" sz="2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s-E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compartir experiencias existentes </a:t>
                      </a:r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aprendizajes</a:t>
                      </a:r>
                    </a:p>
                    <a:p>
                      <a:pPr algn="l" fontAlgn="t"/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c</a:t>
                      </a:r>
                      <a:r>
                        <a:rPr lang="es-E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socializar </a:t>
                      </a:r>
                      <a:r>
                        <a:rPr lang="es-ES" sz="2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SbN</a:t>
                      </a:r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 su </a:t>
                      </a:r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estándar</a:t>
                      </a:r>
                      <a:r>
                        <a:rPr lang="es-ES" sz="2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t"/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d</a:t>
                      </a:r>
                      <a:r>
                        <a:rPr lang="es-E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explorar y proponer </a:t>
                      </a:r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estrategias</a:t>
                      </a:r>
                    </a:p>
                    <a:p>
                      <a:pPr algn="l" fontAlgn="t"/>
                      <a:endParaRPr lang="es-ES" sz="2400" b="0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s-E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Estas </a:t>
                      </a:r>
                      <a:r>
                        <a:rPr lang="es-E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sesiones podrían realizarse 2-3 veces al año dependiendo de las temáticas priorizadas. 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67810"/>
                  </a:ext>
                </a:extLst>
              </a:tr>
            </a:tbl>
          </a:graphicData>
        </a:graphic>
      </p:graphicFrame>
      <p:sp>
        <p:nvSpPr>
          <p:cNvPr id="8" name="Flecha derecha 7"/>
          <p:cNvSpPr/>
          <p:nvPr/>
        </p:nvSpPr>
        <p:spPr>
          <a:xfrm>
            <a:off x="190500" y="3460750"/>
            <a:ext cx="6477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Plan de trabajo - Tipos de acciones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49392002"/>
              </p:ext>
            </p:extLst>
          </p:nvPr>
        </p:nvGraphicFramePr>
        <p:xfrm>
          <a:off x="1562100" y="1524000"/>
          <a:ext cx="80010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4514850" y="3226594"/>
            <a:ext cx="2095500" cy="196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Equipo de trabajo RES014:</a:t>
            </a:r>
          </a:p>
          <a:p>
            <a:pPr algn="ctr"/>
            <a:r>
              <a:rPr lang="es-EC" sz="1200" dirty="0" smtClean="0"/>
              <a:t>Co-patrocinadores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C" sz="1200" dirty="0" smtClean="0"/>
              <a:t>Puntos focales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C" sz="1200" dirty="0" smtClean="0"/>
              <a:t>Comisiones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C" sz="1200" dirty="0" smtClean="0"/>
              <a:t>Secretariado</a:t>
            </a:r>
          </a:p>
        </p:txBody>
      </p:sp>
    </p:spTree>
    <p:extLst>
      <p:ext uri="{BB962C8B-B14F-4D97-AF65-F5344CB8AC3E}">
        <p14:creationId xmlns:p14="http://schemas.microsoft.com/office/powerpoint/2010/main" val="20116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Cuenca del P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3" b="7260"/>
          <a:stretch/>
        </p:blipFill>
        <p:spPr bwMode="auto">
          <a:xfrm>
            <a:off x="-1" y="396"/>
            <a:ext cx="12257217" cy="70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1593056"/>
            <a:ext cx="12257216" cy="2915444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4400" b="1" dirty="0" smtClean="0"/>
              <a:t>   Plenaria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419" sz="4400" dirty="0" smtClean="0"/>
              <a:t>Ideas/aportes para el Plan de Trabajo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419" sz="4400" dirty="0" smtClean="0"/>
              <a:t>Acciones en marcha – sinergias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419" sz="4400" dirty="0" smtClean="0"/>
              <a:t>Siguientes pasos </a:t>
            </a:r>
            <a:endParaRPr lang="en-US" sz="4400" dirty="0"/>
          </a:p>
        </p:txBody>
      </p:sp>
      <p:sp>
        <p:nvSpPr>
          <p:cNvPr id="6" name="Rectángulo 5"/>
          <p:cNvSpPr/>
          <p:nvPr/>
        </p:nvSpPr>
        <p:spPr>
          <a:xfrm>
            <a:off x="215900" y="6727195"/>
            <a:ext cx="32239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https://www.riosycuencas.com/publicaciones/15686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6438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2501900"/>
            <a:ext cx="12191999" cy="2667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000" dirty="0" smtClean="0">
                <a:solidFill>
                  <a:schemeClr val="tx1"/>
                </a:solidFill>
              </a:rPr>
              <a:t>Gracias!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57879" y="6576239"/>
            <a:ext cx="3595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https://www.fundacionaquae.org/wiki/rio-de-la-plata/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075" t="14650" r="35758" b="17165"/>
          <a:stretch/>
        </p:blipFill>
        <p:spPr>
          <a:xfrm>
            <a:off x="1453415" y="256624"/>
            <a:ext cx="9019624" cy="650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/>
          <a:stretch/>
        </p:blipFill>
        <p:spPr bwMode="auto">
          <a:xfrm>
            <a:off x="0" y="-73399"/>
            <a:ext cx="12357100" cy="693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111123"/>
            <a:ext cx="10515600" cy="1325563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solidFill>
                  <a:schemeClr val="accent5"/>
                </a:solidFill>
              </a:rPr>
              <a:t>Agenda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825625"/>
            <a:ext cx="12357100" cy="3317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6900" y="1982787"/>
            <a:ext cx="7124700" cy="331787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C" sz="3200" dirty="0"/>
              <a:t>10 min. </a:t>
            </a:r>
            <a:r>
              <a:rPr lang="es-EC" sz="3200" b="1" dirty="0"/>
              <a:t>Bienvenida a Introducción de cada uno/a</a:t>
            </a:r>
            <a:endParaRPr lang="en-US" sz="3200" b="1" dirty="0"/>
          </a:p>
          <a:p>
            <a:pPr>
              <a:spcAft>
                <a:spcPts val="1200"/>
              </a:spcAft>
            </a:pPr>
            <a:r>
              <a:rPr lang="es-EC" sz="3200" dirty="0" smtClean="0"/>
              <a:t>30 </a:t>
            </a:r>
            <a:r>
              <a:rPr lang="es-EC" sz="3200" dirty="0"/>
              <a:t>min. </a:t>
            </a:r>
            <a:r>
              <a:rPr lang="es-EC" sz="3200" b="1" dirty="0" smtClean="0"/>
              <a:t>Acerca </a:t>
            </a:r>
            <a:r>
              <a:rPr lang="es-EC" sz="3200" b="1" dirty="0"/>
              <a:t>de la resolución </a:t>
            </a:r>
            <a:r>
              <a:rPr lang="es-EC" sz="3200" b="1" dirty="0" smtClean="0"/>
              <a:t>e ideas iniciales para </a:t>
            </a:r>
            <a:r>
              <a:rPr lang="es-EC" sz="3200" b="1" dirty="0"/>
              <a:t>el plan de trabajo  </a:t>
            </a:r>
            <a:endParaRPr lang="en-US" sz="3200" b="1" dirty="0"/>
          </a:p>
          <a:p>
            <a:pPr>
              <a:spcAft>
                <a:spcPts val="1200"/>
              </a:spcAft>
            </a:pPr>
            <a:r>
              <a:rPr lang="es-EC" sz="3200" dirty="0" smtClean="0"/>
              <a:t>20 </a:t>
            </a:r>
            <a:r>
              <a:rPr lang="es-EC" sz="3200" dirty="0"/>
              <a:t>min. </a:t>
            </a:r>
            <a:r>
              <a:rPr lang="es-EC" sz="3200" b="1" dirty="0" smtClean="0"/>
              <a:t>Plenaria y siguientes </a:t>
            </a:r>
            <a:r>
              <a:rPr lang="es-EC" sz="3200" b="1" dirty="0"/>
              <a:t>pasos </a:t>
            </a:r>
            <a:endParaRPr lang="en-US" sz="32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59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300" y="377825"/>
            <a:ext cx="4800600" cy="1325563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5"/>
                </a:solidFill>
              </a:rPr>
              <a:t>WCC-2020-Res-014-ES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2300" y="1906588"/>
            <a:ext cx="490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La importancia de un enfoque transfronterizo para priorizar la conservación de la biodiversidad, la adaptación al cambio climático y la gestión de riesgos en la Cuenca del Río de la Plata</a:t>
            </a:r>
            <a:endParaRPr lang="en-U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290" r="20116"/>
          <a:stretch/>
        </p:blipFill>
        <p:spPr>
          <a:xfrm>
            <a:off x="6073803" y="0"/>
            <a:ext cx="6118197" cy="68905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73803" y="6646947"/>
            <a:ext cx="2852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>
                <a:solidFill>
                  <a:schemeClr val="bg1"/>
                </a:solidFill>
              </a:rPr>
              <a:t>Foto: Organización de Estados Americanos (OEA)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Co-patrocinadores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Cultura Ambiental - Uruguay</a:t>
            </a:r>
          </a:p>
          <a:p>
            <a:r>
              <a:rPr lang="es-ES" dirty="0" smtClean="0"/>
              <a:t>Asociación </a:t>
            </a:r>
            <a:r>
              <a:rPr lang="es-ES" dirty="0" err="1" smtClean="0"/>
              <a:t>Guyra</a:t>
            </a:r>
            <a:r>
              <a:rPr lang="es-ES" dirty="0" smtClean="0"/>
              <a:t> Paraguay Conservación de Aves - Paraguay</a:t>
            </a:r>
          </a:p>
          <a:p>
            <a:r>
              <a:rPr lang="es-ES" dirty="0" err="1" smtClean="0"/>
              <a:t>Association</a:t>
            </a:r>
            <a:r>
              <a:rPr lang="es-ES" dirty="0" smtClean="0"/>
              <a:t> </a:t>
            </a:r>
            <a:r>
              <a:rPr lang="es-ES" dirty="0" err="1" smtClean="0"/>
              <a:t>Sénégalaise</a:t>
            </a:r>
            <a:r>
              <a:rPr lang="es-ES" dirty="0" smtClean="0"/>
              <a:t> des </a:t>
            </a:r>
            <a:r>
              <a:rPr lang="es-ES" dirty="0" err="1" smtClean="0"/>
              <a:t>Amis</a:t>
            </a:r>
            <a:r>
              <a:rPr lang="es-ES" dirty="0" smtClean="0"/>
              <a:t> de la </a:t>
            </a:r>
            <a:r>
              <a:rPr lang="es-ES" dirty="0" err="1" smtClean="0"/>
              <a:t>Nature</a:t>
            </a:r>
            <a:r>
              <a:rPr lang="es-ES" dirty="0" smtClean="0"/>
              <a:t> - Senegal</a:t>
            </a:r>
          </a:p>
          <a:p>
            <a:r>
              <a:rPr lang="es-ES" dirty="0" smtClean="0"/>
              <a:t>Centro Desarrollo y Pesca Sustentable - Argentina</a:t>
            </a:r>
          </a:p>
          <a:p>
            <a:r>
              <a:rPr lang="es-ES" dirty="0" smtClean="0"/>
              <a:t>Fundación Hábitat y Desarrollo - Argentina</a:t>
            </a:r>
          </a:p>
          <a:p>
            <a:r>
              <a:rPr lang="es-ES" dirty="0" smtClean="0"/>
              <a:t>Fundación Moisés Bertoni - Paraguay</a:t>
            </a:r>
          </a:p>
          <a:p>
            <a:r>
              <a:rPr lang="es-ES" dirty="0" smtClean="0"/>
              <a:t>Fundación Vida Silvestre - Argentina </a:t>
            </a:r>
          </a:p>
          <a:p>
            <a:r>
              <a:rPr lang="es-ES" dirty="0" smtClean="0"/>
              <a:t>Fundación para la Conservación y el Uso Sustentable de los Humedales - Argentina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Puntos focales comisiones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50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 smtClean="0"/>
              <a:t>CEC FP	Lilian Apaza / Alejandra Torrez</a:t>
            </a:r>
          </a:p>
          <a:p>
            <a:r>
              <a:rPr lang="es-ES" dirty="0" smtClean="0"/>
              <a:t>CEM FP	Doris Cordero</a:t>
            </a:r>
          </a:p>
          <a:p>
            <a:r>
              <a:rPr lang="es-ES" dirty="0" smtClean="0"/>
              <a:t>CEESP FP	Galeo </a:t>
            </a:r>
            <a:r>
              <a:rPr lang="es-ES" dirty="0" err="1" smtClean="0"/>
              <a:t>Saintz</a:t>
            </a:r>
            <a:endParaRPr lang="es-ES" dirty="0" smtClean="0"/>
          </a:p>
          <a:p>
            <a:r>
              <a:rPr lang="es-ES" dirty="0" smtClean="0"/>
              <a:t>SSC FP	Ian Harrison / Wendy </a:t>
            </a:r>
            <a:r>
              <a:rPr lang="es-ES" dirty="0" err="1" smtClean="0"/>
              <a:t>Foden</a:t>
            </a:r>
            <a:r>
              <a:rPr lang="es-ES" dirty="0" smtClean="0"/>
              <a:t> / Topiltzin Contreras </a:t>
            </a:r>
          </a:p>
          <a:p>
            <a:r>
              <a:rPr lang="es-ES" dirty="0" smtClean="0"/>
              <a:t>WCEL FP	Michael Hantke </a:t>
            </a:r>
          </a:p>
          <a:p>
            <a:r>
              <a:rPr lang="es-ES" dirty="0" smtClean="0"/>
              <a:t>WCPA FP	Claudio </a:t>
            </a:r>
            <a:r>
              <a:rPr lang="es-ES" dirty="0" err="1" smtClean="0"/>
              <a:t>Maretti</a:t>
            </a:r>
            <a:r>
              <a:rPr lang="es-ES" dirty="0" smtClean="0"/>
              <a:t>  / Paula Bueno / Adriel Magnetti</a:t>
            </a:r>
          </a:p>
        </p:txBody>
      </p:sp>
      <p:pic>
        <p:nvPicPr>
          <p:cNvPr id="1026" name="Picture 2" descr="http://comitemexicanouicn.org/wp-content/uploads/2022/03/logoscomisiones-1024x4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365125"/>
            <a:ext cx="4089400" cy="19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Acciones preliminares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6754752"/>
              </p:ext>
            </p:extLst>
          </p:nvPr>
        </p:nvGraphicFramePr>
        <p:xfrm>
          <a:off x="1536700" y="855397"/>
          <a:ext cx="939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838200" y="6370900"/>
            <a:ext cx="9029700" cy="393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último trimestre 2021		enero 2022 		marzo		julio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Plan de trabajo preliminar (1)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787773"/>
              </p:ext>
            </p:extLst>
          </p:nvPr>
        </p:nvGraphicFramePr>
        <p:xfrm>
          <a:off x="1438948" y="1550930"/>
          <a:ext cx="9622752" cy="1011523"/>
        </p:xfrm>
        <a:graphic>
          <a:graphicData uri="http://schemas.openxmlformats.org/drawingml/2006/table">
            <a:tbl>
              <a:tblPr/>
              <a:tblGrid>
                <a:gridCol w="3338004">
                  <a:extLst>
                    <a:ext uri="{9D8B030D-6E8A-4147-A177-3AD203B41FA5}">
                      <a16:colId xmlns:a16="http://schemas.microsoft.com/office/drawing/2014/main" val="1528736772"/>
                    </a:ext>
                  </a:extLst>
                </a:gridCol>
                <a:gridCol w="6284748">
                  <a:extLst>
                    <a:ext uri="{9D8B030D-6E8A-4147-A177-3AD203B41FA5}">
                      <a16:colId xmlns:a16="http://schemas.microsoft.com/office/drawing/2014/main" val="388461708"/>
                    </a:ext>
                  </a:extLst>
                </a:gridCol>
              </a:tblGrid>
              <a:tr h="519189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es-E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haga un llamado a los Estados de Sud América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que:</a:t>
                      </a:r>
                      <a:b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s-ES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artas Ministerios de Ambiente y Cancillerías para informar sobre la resolución</a:t>
                      </a:r>
                      <a:endParaRPr lang="es-E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11283"/>
                  </a:ext>
                </a:extLst>
              </a:tr>
              <a:tr h="492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Explorar la organización de espacios bilaterales (virtuales) y con todos los países de la Cuenca para discutir la problemática y plantear soluciones.</a:t>
                      </a: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50076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98693"/>
              </p:ext>
            </p:extLst>
          </p:nvPr>
        </p:nvGraphicFramePr>
        <p:xfrm>
          <a:off x="1438948" y="4194174"/>
          <a:ext cx="9622752" cy="2360388"/>
        </p:xfrm>
        <a:graphic>
          <a:graphicData uri="http://schemas.openxmlformats.org/drawingml/2006/table">
            <a:tbl>
              <a:tblPr/>
              <a:tblGrid>
                <a:gridCol w="3338004">
                  <a:extLst>
                    <a:ext uri="{9D8B030D-6E8A-4147-A177-3AD203B41FA5}">
                      <a16:colId xmlns:a16="http://schemas.microsoft.com/office/drawing/2014/main" val="3299658655"/>
                    </a:ext>
                  </a:extLst>
                </a:gridCol>
                <a:gridCol w="6284748">
                  <a:extLst>
                    <a:ext uri="{9D8B030D-6E8A-4147-A177-3AD203B41FA5}">
                      <a16:colId xmlns:a16="http://schemas.microsoft.com/office/drawing/2014/main" val="1616762002"/>
                    </a:ext>
                  </a:extLst>
                </a:gridCol>
              </a:tblGrid>
              <a:tr h="831597">
                <a:tc rowSpan="3"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 limiten la acelerada expansión de la frontera agropecuaria industrial, en desmedro de los territorios indígenas, inclusive de pueblos de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ayoreó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aislamiento voluntario, en resguardo de la conservación de las funciones ecológicas en la cuenca del Río de la Plata y de las contribuciones de sus ecosistemas para las personas;</a:t>
                      </a: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Acercamientos al sector agropecuario (Ministerios de Agricultura y Ganadería respectivos) para evaluar posibles soluciones frente a la expansión de la frontera agropecuaria, </a:t>
                      </a:r>
                      <a:r>
                        <a:rPr lang="es-E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manera coordinada con otros actores gubernamentales competentes, y autoridades nacionales ambientales y sus oficinas locales. </a:t>
                      </a:r>
                      <a:b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234875"/>
                  </a:ext>
                </a:extLst>
              </a:tr>
              <a:tr h="7134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Acercamientos </a:t>
                      </a:r>
                      <a:r>
                        <a:rPr lang="es-E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las principales 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organizaciones de pueblos indígenas en las zonas de influencia en la Cuenca para evaluar posibles soluciones frente a la expansión de la frontera agropecuaria, y establecer espacios participativos para elevar las voces y llevar propuestas a espacios de incidencia </a:t>
                      </a:r>
                      <a:r>
                        <a:rPr lang="es-E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pertinentes</a:t>
                      </a:r>
                      <a:endParaRPr lang="es-E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261646"/>
                  </a:ext>
                </a:extLst>
              </a:tr>
              <a:tr h="389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Organizar mesas de trabajo inter-sectoriales/</a:t>
                      </a:r>
                      <a:r>
                        <a:rPr lang="es-E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-actor para elaboración de agendas conjuntas de trabajo para solucionar esta problemática. </a:t>
                      </a: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84620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80374"/>
              </p:ext>
            </p:extLst>
          </p:nvPr>
        </p:nvGraphicFramePr>
        <p:xfrm>
          <a:off x="1438948" y="2689761"/>
          <a:ext cx="9622752" cy="1377105"/>
        </p:xfrm>
        <a:graphic>
          <a:graphicData uri="http://schemas.openxmlformats.org/drawingml/2006/table">
            <a:tbl>
              <a:tblPr/>
              <a:tblGrid>
                <a:gridCol w="3338004">
                  <a:extLst>
                    <a:ext uri="{9D8B030D-6E8A-4147-A177-3AD203B41FA5}">
                      <a16:colId xmlns:a16="http://schemas.microsoft.com/office/drawing/2014/main" val="24583754"/>
                    </a:ext>
                  </a:extLst>
                </a:gridCol>
                <a:gridCol w="6284748">
                  <a:extLst>
                    <a:ext uri="{9D8B030D-6E8A-4147-A177-3AD203B41FA5}">
                      <a16:colId xmlns:a16="http://schemas.microsoft.com/office/drawing/2014/main" val="977479613"/>
                    </a:ext>
                  </a:extLst>
                </a:gridCol>
              </a:tblGrid>
              <a:tr h="519189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redoblen sus esfuerzos para la evaluación de la conservación de los ecosistemas de la Cuenca del Plata, ponderando la racionalización de recursos y capacidades humanas y contribuyendo al desarrollo sostenible;</a:t>
                      </a: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Socializar herramientas con actores clave en la Cuenca, por ej. la Lista Roja de Ecosistemas, y otras para evaluar el estado de los ecosistemas en la Cuenca </a:t>
                      </a: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389762"/>
                  </a:ext>
                </a:extLst>
              </a:tr>
              <a:tr h="6818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Evaluar con miembros la posibilidad de gestar un proyecto para la aplicación de herramientas para realizar esta evaluación "</a:t>
                      </a:r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rápido del estado de conservación en los ecosistemas de la Cuenca, a través de un mapeo conjunto con los miembros y comisiones en los países de influencia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4476" marR="4476" marT="4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048467"/>
                  </a:ext>
                </a:extLst>
              </a:tr>
            </a:tbl>
          </a:graphicData>
        </a:graphic>
      </p:graphicFrame>
      <p:sp>
        <p:nvSpPr>
          <p:cNvPr id="12" name="Flecha derecha 11"/>
          <p:cNvSpPr/>
          <p:nvPr/>
        </p:nvSpPr>
        <p:spPr>
          <a:xfrm>
            <a:off x="165100" y="1550930"/>
            <a:ext cx="9144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erecha 12"/>
          <p:cNvSpPr/>
          <p:nvPr/>
        </p:nvSpPr>
        <p:spPr>
          <a:xfrm>
            <a:off x="165100" y="3034420"/>
            <a:ext cx="9144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derecha 13"/>
          <p:cNvSpPr/>
          <p:nvPr/>
        </p:nvSpPr>
        <p:spPr>
          <a:xfrm>
            <a:off x="165100" y="4865488"/>
            <a:ext cx="9144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Plan de trabajo preliminar </a:t>
            </a:r>
            <a:r>
              <a:rPr lang="es-EC" b="1" dirty="0" smtClean="0">
                <a:solidFill>
                  <a:schemeClr val="accent5"/>
                </a:solidFill>
              </a:rPr>
              <a:t>(2)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746991" y="2331016"/>
            <a:ext cx="9144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erecha 12"/>
          <p:cNvSpPr/>
          <p:nvPr/>
        </p:nvSpPr>
        <p:spPr>
          <a:xfrm>
            <a:off x="835891" y="3629790"/>
            <a:ext cx="9144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derecha 13"/>
          <p:cNvSpPr/>
          <p:nvPr/>
        </p:nvSpPr>
        <p:spPr>
          <a:xfrm>
            <a:off x="863311" y="4819352"/>
            <a:ext cx="9144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66381"/>
              </p:ext>
            </p:extLst>
          </p:nvPr>
        </p:nvGraphicFramePr>
        <p:xfrm>
          <a:off x="1894029" y="1936014"/>
          <a:ext cx="8524588" cy="3761105"/>
        </p:xfrm>
        <a:graphic>
          <a:graphicData uri="http://schemas.openxmlformats.org/drawingml/2006/table">
            <a:tbl>
              <a:tblPr/>
              <a:tblGrid>
                <a:gridCol w="4262294">
                  <a:extLst>
                    <a:ext uri="{9D8B030D-6E8A-4147-A177-3AD203B41FA5}">
                      <a16:colId xmlns:a16="http://schemas.microsoft.com/office/drawing/2014/main" val="796953090"/>
                    </a:ext>
                  </a:extLst>
                </a:gridCol>
                <a:gridCol w="4262294">
                  <a:extLst>
                    <a:ext uri="{9D8B030D-6E8A-4147-A177-3AD203B41FA5}">
                      <a16:colId xmlns:a16="http://schemas.microsoft.com/office/drawing/2014/main" val="324746164"/>
                    </a:ext>
                  </a:extLst>
                </a:gridCol>
              </a:tblGrid>
              <a:tr h="984250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 promuevan políticas de gestión de recursos transfronterizos considerando un enfoque basado en el ecosistema, orientado al uso de las aguas transfronterizas de manera equitativa, razonable y óptima, considerando principios de “compartir los beneficios” y de “eliminar los daños en el marco de la responsabilidad conjunta”;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Acercamientos a las autoridades nacionales del agua (en caso de existir) y/o Ministerios de Ambiente para plantear agendas de trabajo multi-sectpr para la promoción de gestión integrada de recursos hídricos con base en las experiencias de diplomacia del agua - Bridge.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364535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Socializar herramientas y enfoques de gestión integrada de recursos hídricos y la experiencia de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Brdige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los puntos focales de la resolución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768783"/>
                  </a:ext>
                </a:extLst>
              </a:tr>
              <a:tr h="6477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iv. conserven el corredor fluvial Paraguay-Paraná como un sistema de referencia mundial basado en sus condiciones de flujo libre y conectividad de llanuras de inundación;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Exploración con Ministerios de Ambiente respectivos (y Cancillerías) la posibilidad de crear áreas de conservación que conecten este corredor.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430487"/>
                  </a:ext>
                </a:extLst>
              </a:tr>
              <a:tr h="59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Compartir herramientas y experiencias clave sobre áreas protegidas y las diversas categorías y el Estándar de la Lista Verde, que permita aportar a la toma de las decisiones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920802"/>
                  </a:ext>
                </a:extLst>
              </a:tr>
              <a:tr h="960755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desarrollen una revisión exhaustiva de las represas propuestas en el Pantanal superior, teniendo en cuenta sus posibles impactos y su contribución a la eficiencia energética de la red;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ideas?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24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8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5"/>
                </a:solidFill>
              </a:rPr>
              <a:t>Plan de trabajo preliminar </a:t>
            </a:r>
            <a:r>
              <a:rPr lang="es-EC" b="1" dirty="0" smtClean="0">
                <a:solidFill>
                  <a:schemeClr val="accent5"/>
                </a:solidFill>
              </a:rPr>
              <a:t>(3)</a:t>
            </a:r>
            <a:endParaRPr lang="en-US" b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976957"/>
              </p:ext>
            </p:extLst>
          </p:nvPr>
        </p:nvGraphicFramePr>
        <p:xfrm>
          <a:off x="838200" y="2059970"/>
          <a:ext cx="10833100" cy="1811665"/>
        </p:xfrm>
        <a:graphic>
          <a:graphicData uri="http://schemas.openxmlformats.org/drawingml/2006/table">
            <a:tbl>
              <a:tblPr/>
              <a:tblGrid>
                <a:gridCol w="4997708">
                  <a:extLst>
                    <a:ext uri="{9D8B030D-6E8A-4147-A177-3AD203B41FA5}">
                      <a16:colId xmlns:a16="http://schemas.microsoft.com/office/drawing/2014/main" val="808992442"/>
                    </a:ext>
                  </a:extLst>
                </a:gridCol>
                <a:gridCol w="5835392">
                  <a:extLst>
                    <a:ext uri="{9D8B030D-6E8A-4147-A177-3AD203B41FA5}">
                      <a16:colId xmlns:a16="http://schemas.microsoft.com/office/drawing/2014/main" val="364499850"/>
                    </a:ext>
                  </a:extLst>
                </a:gridCol>
              </a:tblGrid>
              <a:tr h="519693">
                <a:tc rowSpan="3"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vi. trabajen estrategias para el fortalecimiento de la sociedad civil y los gobiernos, para el empoderamiento y desarrollo de comunidades resilientes en gestión de ecosistemas acuáticos y sus </a:t>
                      </a:r>
                      <a:r>
                        <a:rPr lang="es-E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ecotonos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así como de ciudades, en un contexto de variabilidad y cambio climático;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6" marR="5906" marT="5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Mapeo rápido de iniciativas en marcha relacionados a estos temas en los países para explorar alianzas y actividades conjuntas (como </a:t>
                      </a:r>
                      <a:r>
                        <a:rPr lang="es-E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webinars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 campañas de comunicación); </a:t>
                      </a:r>
                    </a:p>
                  </a:txBody>
                  <a:tcPr marL="5906" marR="5906" marT="5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36114"/>
                  </a:ext>
                </a:extLst>
              </a:tr>
              <a:tr h="519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Espacios para compartir experiencias/conocimiento sobre </a:t>
                      </a:r>
                      <a:r>
                        <a:rPr lang="es-E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SbN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adecuadas al </a:t>
                      </a:r>
                      <a:r>
                        <a:rPr lang="es-E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contexto 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dirigidos a diversos grupos meta (i.e. </a:t>
                      </a:r>
                      <a:r>
                        <a:rPr lang="es-E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soc.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civil, gobiernos, comunidades) </a:t>
                      </a:r>
                    </a:p>
                  </a:txBody>
                  <a:tcPr marL="5906" marR="5906" marT="5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37515"/>
                  </a:ext>
                </a:extLst>
              </a:tr>
              <a:tr h="519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Campañas de concientización sobre la problemática y </a:t>
                      </a:r>
                      <a:r>
                        <a:rPr lang="es-E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SbN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responder a desafíos identificados, integrando temas de </a:t>
                      </a:r>
                      <a:r>
                        <a:rPr lang="es-E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SbN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/AbE, iniciativas en ciudades.</a:t>
                      </a:r>
                    </a:p>
                  </a:txBody>
                  <a:tcPr marL="5906" marR="5906" marT="5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86986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33687"/>
              </p:ext>
            </p:extLst>
          </p:nvPr>
        </p:nvGraphicFramePr>
        <p:xfrm>
          <a:off x="838200" y="3997567"/>
          <a:ext cx="10833100" cy="1499426"/>
        </p:xfrm>
        <a:graphic>
          <a:graphicData uri="http://schemas.openxmlformats.org/drawingml/2006/table">
            <a:tbl>
              <a:tblPr/>
              <a:tblGrid>
                <a:gridCol w="4997708">
                  <a:extLst>
                    <a:ext uri="{9D8B030D-6E8A-4147-A177-3AD203B41FA5}">
                      <a16:colId xmlns:a16="http://schemas.microsoft.com/office/drawing/2014/main" val="1892699328"/>
                    </a:ext>
                  </a:extLst>
                </a:gridCol>
                <a:gridCol w="5835392">
                  <a:extLst>
                    <a:ext uri="{9D8B030D-6E8A-4147-A177-3AD203B41FA5}">
                      <a16:colId xmlns:a16="http://schemas.microsoft.com/office/drawing/2014/main" val="2203657046"/>
                    </a:ext>
                  </a:extLst>
                </a:gridCol>
              </a:tblGrid>
              <a:tr h="630353"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vii. diseñen un enfoque integrado para la gestión integral del riesgo de desastres y la adaptación al cambio climático y, tomen medidas orientadas a promover la conservación y restauración de ecosistemas acuáticos, adaptación de ciudades, reducción de riesgos para poblaciones vulnerables, aplicando soluciones basadas en la naturaleza, enfoque de cuenca y acciones orientadas a los ecosistemas, las ciudades y las comunidades vulnerables; y</a:t>
                      </a:r>
                    </a:p>
                  </a:txBody>
                  <a:tcPr marL="5906" marR="5906" marT="5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Mapear/Vincular iniciativas en marcha y fortalecer su gestión con los enfoques de Eco-RRD, AbE, </a:t>
                      </a:r>
                      <a:r>
                        <a:rPr lang="es-E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SbN</a:t>
                      </a:r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través de la socialización de estos enfoques y herramientas. </a:t>
                      </a:r>
                    </a:p>
                  </a:txBody>
                  <a:tcPr marL="5906" marR="5906" marT="5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914355"/>
                  </a:ext>
                </a:extLst>
              </a:tr>
              <a:tr h="62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Apoyar al desarrollo de algún perfil de proyecto con miembros por ej. para el Global EbA </a:t>
                      </a:r>
                      <a:r>
                        <a:rPr lang="es-E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</a:t>
                      </a:r>
                      <a:endParaRPr lang="es-E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06" marR="5906" marT="5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9653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50632"/>
              </p:ext>
            </p:extLst>
          </p:nvPr>
        </p:nvGraphicFramePr>
        <p:xfrm>
          <a:off x="838200" y="5622925"/>
          <a:ext cx="10833100" cy="1072706"/>
        </p:xfrm>
        <a:graphic>
          <a:graphicData uri="http://schemas.openxmlformats.org/drawingml/2006/table">
            <a:tbl>
              <a:tblPr/>
              <a:tblGrid>
                <a:gridCol w="4997708">
                  <a:extLst>
                    <a:ext uri="{9D8B030D-6E8A-4147-A177-3AD203B41FA5}">
                      <a16:colId xmlns:a16="http://schemas.microsoft.com/office/drawing/2014/main" val="2315262730"/>
                    </a:ext>
                  </a:extLst>
                </a:gridCol>
                <a:gridCol w="5835392">
                  <a:extLst>
                    <a:ext uri="{9D8B030D-6E8A-4147-A177-3AD203B41FA5}">
                      <a16:colId xmlns:a16="http://schemas.microsoft.com/office/drawing/2014/main" val="2945280288"/>
                    </a:ext>
                  </a:extLst>
                </a:gridCol>
              </a:tblGrid>
              <a:tr h="1039385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viii. establezcan como prioridad el incremento de áreas protegidas en diferentes figuras jurídicas, teniendo en cuenta la participación de los jóvenes y las mujeres como cimiento de la aplicabilidad de las medidas a implementar y como pilares de las bases culturales de los habitantes de la Cuenca;</a:t>
                      </a:r>
                    </a:p>
                  </a:txBody>
                  <a:tcPr marL="5906" marR="5906" marT="5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Misma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que iv</a:t>
                      </a:r>
                    </a:p>
                  </a:txBody>
                  <a:tcPr marL="5906" marR="5906" marT="59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506035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63500" y="2545260"/>
            <a:ext cx="6604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derecha 11"/>
          <p:cNvSpPr/>
          <p:nvPr/>
        </p:nvSpPr>
        <p:spPr>
          <a:xfrm>
            <a:off x="63500" y="5758360"/>
            <a:ext cx="6604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erecha 12"/>
          <p:cNvSpPr/>
          <p:nvPr/>
        </p:nvSpPr>
        <p:spPr>
          <a:xfrm>
            <a:off x="63500" y="4228775"/>
            <a:ext cx="660400" cy="59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1562</Words>
  <Application>Microsoft Office PowerPoint</Application>
  <PresentationFormat>Panorámica</PresentationFormat>
  <Paragraphs>96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Reunión con co-patrocinadores y puntos focales de la resolución 014</vt:lpstr>
      <vt:lpstr>Agenda</vt:lpstr>
      <vt:lpstr>WCC-2020-Res-014-ES</vt:lpstr>
      <vt:lpstr>Co-patrocinadores</vt:lpstr>
      <vt:lpstr>Puntos focales comisiones</vt:lpstr>
      <vt:lpstr>Acciones preliminares</vt:lpstr>
      <vt:lpstr>Plan de trabajo preliminar (1)</vt:lpstr>
      <vt:lpstr>Plan de trabajo preliminar (2)</vt:lpstr>
      <vt:lpstr>Plan de trabajo preliminar (3)</vt:lpstr>
      <vt:lpstr>Plan de trabajo preliminar (4)</vt:lpstr>
      <vt:lpstr>Plan de trabajo preliminar (5)</vt:lpstr>
      <vt:lpstr>Plan de trabajo - Tipos de acciones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importancia de un enfoque transfronterizo para priorizar la conservación de la biodiversidad, la adaptación al cambio climático y la gestión de riesgos en la Cuenca del Río de la Plata</dc:title>
  <dc:creator>PODVIN Karen</dc:creator>
  <cp:lastModifiedBy>PODVIN Karen</cp:lastModifiedBy>
  <cp:revision>45</cp:revision>
  <dcterms:created xsi:type="dcterms:W3CDTF">2022-07-12T15:27:12Z</dcterms:created>
  <dcterms:modified xsi:type="dcterms:W3CDTF">2022-08-15T02:44:52Z</dcterms:modified>
</cp:coreProperties>
</file>